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5"/>
  </p:notesMasterIdLst>
  <p:handoutMasterIdLst>
    <p:handoutMasterId r:id="rId86"/>
  </p:handoutMasterIdLst>
  <p:sldIdLst>
    <p:sldId id="342" r:id="rId2"/>
    <p:sldId id="262" r:id="rId3"/>
    <p:sldId id="263" r:id="rId4"/>
    <p:sldId id="281" r:id="rId5"/>
    <p:sldId id="283" r:id="rId6"/>
    <p:sldId id="284" r:id="rId7"/>
    <p:sldId id="264" r:id="rId8"/>
    <p:sldId id="285" r:id="rId9"/>
    <p:sldId id="265" r:id="rId10"/>
    <p:sldId id="266" r:id="rId11"/>
    <p:sldId id="267" r:id="rId12"/>
    <p:sldId id="340" r:id="rId13"/>
    <p:sldId id="268" r:id="rId14"/>
    <p:sldId id="269" r:id="rId15"/>
    <p:sldId id="270" r:id="rId16"/>
    <p:sldId id="286" r:id="rId17"/>
    <p:sldId id="341" r:id="rId18"/>
    <p:sldId id="287" r:id="rId19"/>
    <p:sldId id="288" r:id="rId20"/>
    <p:sldId id="289" r:id="rId21"/>
    <p:sldId id="290" r:id="rId22"/>
    <p:sldId id="291" r:id="rId23"/>
    <p:sldId id="293" r:id="rId24"/>
    <p:sldId id="292" r:id="rId25"/>
    <p:sldId id="298" r:id="rId26"/>
    <p:sldId id="294" r:id="rId27"/>
    <p:sldId id="296" r:id="rId28"/>
    <p:sldId id="295" r:id="rId29"/>
    <p:sldId id="297" r:id="rId30"/>
    <p:sldId id="299" r:id="rId31"/>
    <p:sldId id="300" r:id="rId32"/>
    <p:sldId id="302" r:id="rId33"/>
    <p:sldId id="301" r:id="rId34"/>
    <p:sldId id="303" r:id="rId35"/>
    <p:sldId id="304" r:id="rId36"/>
    <p:sldId id="305" r:id="rId37"/>
    <p:sldId id="318" r:id="rId38"/>
    <p:sldId id="319" r:id="rId39"/>
    <p:sldId id="344" r:id="rId40"/>
    <p:sldId id="343" r:id="rId41"/>
    <p:sldId id="345" r:id="rId42"/>
    <p:sldId id="346" r:id="rId43"/>
    <p:sldId id="347" r:id="rId44"/>
    <p:sldId id="306" r:id="rId45"/>
    <p:sldId id="338" r:id="rId46"/>
    <p:sldId id="307" r:id="rId47"/>
    <p:sldId id="308" r:id="rId48"/>
    <p:sldId id="309" r:id="rId49"/>
    <p:sldId id="317" r:id="rId50"/>
    <p:sldId id="310" r:id="rId51"/>
    <p:sldId id="312" r:id="rId52"/>
    <p:sldId id="320" r:id="rId53"/>
    <p:sldId id="313" r:id="rId54"/>
    <p:sldId id="339" r:id="rId55"/>
    <p:sldId id="321" r:id="rId56"/>
    <p:sldId id="311" r:id="rId57"/>
    <p:sldId id="316" r:id="rId58"/>
    <p:sldId id="323" r:id="rId59"/>
    <p:sldId id="322" r:id="rId60"/>
    <p:sldId id="271" r:id="rId61"/>
    <p:sldId id="272" r:id="rId62"/>
    <p:sldId id="273" r:id="rId63"/>
    <p:sldId id="274" r:id="rId64"/>
    <p:sldId id="275" r:id="rId65"/>
    <p:sldId id="276" r:id="rId66"/>
    <p:sldId id="277" r:id="rId67"/>
    <p:sldId id="278" r:id="rId68"/>
    <p:sldId id="279" r:id="rId69"/>
    <p:sldId id="280" r:id="rId70"/>
    <p:sldId id="324" r:id="rId71"/>
    <p:sldId id="325" r:id="rId72"/>
    <p:sldId id="326" r:id="rId73"/>
    <p:sldId id="327" r:id="rId74"/>
    <p:sldId id="328" r:id="rId75"/>
    <p:sldId id="329" r:id="rId76"/>
    <p:sldId id="330" r:id="rId77"/>
    <p:sldId id="331" r:id="rId78"/>
    <p:sldId id="332" r:id="rId79"/>
    <p:sldId id="333" r:id="rId80"/>
    <p:sldId id="334" r:id="rId81"/>
    <p:sldId id="335" r:id="rId82"/>
    <p:sldId id="336" r:id="rId83"/>
    <p:sldId id="337" r:id="rId8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0E4D6C4-E373-5E44-BE5F-27C81ECFE4C3}">
          <p14:sldIdLst>
            <p14:sldId id="342"/>
            <p14:sldId id="262"/>
            <p14:sldId id="263"/>
            <p14:sldId id="281"/>
            <p14:sldId id="283"/>
            <p14:sldId id="284"/>
            <p14:sldId id="264"/>
            <p14:sldId id="285"/>
            <p14:sldId id="265"/>
            <p14:sldId id="266"/>
            <p14:sldId id="267"/>
            <p14:sldId id="340"/>
            <p14:sldId id="268"/>
            <p14:sldId id="269"/>
            <p14:sldId id="270"/>
            <p14:sldId id="286"/>
            <p14:sldId id="341"/>
            <p14:sldId id="287"/>
            <p14:sldId id="288"/>
            <p14:sldId id="289"/>
            <p14:sldId id="290"/>
            <p14:sldId id="291"/>
            <p14:sldId id="293"/>
            <p14:sldId id="292"/>
            <p14:sldId id="298"/>
            <p14:sldId id="294"/>
            <p14:sldId id="296"/>
            <p14:sldId id="295"/>
            <p14:sldId id="297"/>
            <p14:sldId id="299"/>
            <p14:sldId id="300"/>
            <p14:sldId id="302"/>
            <p14:sldId id="301"/>
            <p14:sldId id="303"/>
            <p14:sldId id="304"/>
            <p14:sldId id="305"/>
          </p14:sldIdLst>
        </p14:section>
        <p14:section name="review" id="{A5B29B68-C259-E040-B7A4-37A8922949C7}">
          <p14:sldIdLst>
            <p14:sldId id="318"/>
            <p14:sldId id="319"/>
            <p14:sldId id="344"/>
            <p14:sldId id="343"/>
            <p14:sldId id="345"/>
            <p14:sldId id="346"/>
            <p14:sldId id="347"/>
            <p14:sldId id="306"/>
            <p14:sldId id="338"/>
            <p14:sldId id="307"/>
            <p14:sldId id="308"/>
            <p14:sldId id="309"/>
            <p14:sldId id="317"/>
            <p14:sldId id="310"/>
            <p14:sldId id="312"/>
            <p14:sldId id="320"/>
            <p14:sldId id="313"/>
            <p14:sldId id="339"/>
            <p14:sldId id="321"/>
            <p14:sldId id="311"/>
            <p14:sldId id="316"/>
            <p14:sldId id="323"/>
            <p14:sldId id="322"/>
            <p14:sldId id="271"/>
            <p14:sldId id="272"/>
            <p14:sldId id="273"/>
            <p14:sldId id="274"/>
            <p14:sldId id="275"/>
            <p14:sldId id="276"/>
            <p14:sldId id="277"/>
            <p14:sldId id="278"/>
            <p14:sldId id="279"/>
            <p14:sldId id="280"/>
            <p14:sldId id="324"/>
            <p14:sldId id="325"/>
            <p14:sldId id="326"/>
            <p14:sldId id="327"/>
            <p14:sldId id="328"/>
            <p14:sldId id="329"/>
            <p14:sldId id="330"/>
            <p14:sldId id="331"/>
            <p14:sldId id="332"/>
            <p14:sldId id="333"/>
            <p14:sldId id="334"/>
            <p14:sldId id="335"/>
            <p14:sldId id="336"/>
            <p14:sldId id="337"/>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Phillip Kirlin"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49"/>
    <p:restoredTop sz="81497" autoAdjust="0"/>
  </p:normalViewPr>
  <p:slideViewPr>
    <p:cSldViewPr snapToGrid="0" snapToObjects="1">
      <p:cViewPr varScale="1">
        <p:scale>
          <a:sx n="103" d="100"/>
          <a:sy n="103" d="100"/>
        </p:scale>
        <p:origin x="2160"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commentAuthors" Target="commentAuthor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119553A-B22F-BD4A-B270-E3F8F7A8B915}" type="datetimeFigureOut">
              <a:rPr lang="en-US" smtClean="0"/>
              <a:t>3/30/23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80D49F4-9021-EE46-852F-7395DDCCDA81}" type="slidenum">
              <a:rPr lang="en-US" smtClean="0"/>
              <a:t>‹#›</a:t>
            </a:fld>
            <a:endParaRPr lang="en-US"/>
          </a:p>
        </p:txBody>
      </p:sp>
    </p:spTree>
    <p:extLst>
      <p:ext uri="{BB962C8B-B14F-4D97-AF65-F5344CB8AC3E}">
        <p14:creationId xmlns:p14="http://schemas.microsoft.com/office/powerpoint/2010/main" val="1690342929"/>
      </p:ext>
    </p:extLst>
  </p:cSld>
  <p:clrMap bg1="lt1" tx1="dk1" bg2="lt2" tx2="dk2" accent1="accent1" accent2="accent2" accent3="accent3" accent4="accent4" accent5="accent5" accent6="accent6" hlink="hlink" folHlink="folHlink"/>
  <p:hf hdr="0" ftr="0" dt="0"/>
</p:handoutMaster>
</file>

<file path=ppt/media/image1.tiff>
</file>

<file path=ppt/media/image10.tiff>
</file>

<file path=ppt/media/image11.png>
</file>

<file path=ppt/media/image12.png>
</file>

<file path=ppt/media/image13.png>
</file>

<file path=ppt/media/image14.png>
</file>

<file path=ppt/media/image15.png>
</file>

<file path=ppt/media/image2.tiff>
</file>

<file path=ppt/media/image3.tiff>
</file>

<file path=ppt/media/image4.tiff>
</file>

<file path=ppt/media/image5.tiff>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92180C3-7C93-C442-A63B-4213111B33E1}" type="datetimeFigureOut">
              <a:rPr lang="en-US" smtClean="0"/>
              <a:t>3/30/23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41F297D-196D-3545-A66D-D62E93344F17}" type="slidenum">
              <a:rPr lang="en-US" smtClean="0"/>
              <a:t>‹#›</a:t>
            </a:fld>
            <a:endParaRPr lang="en-US"/>
          </a:p>
        </p:txBody>
      </p:sp>
    </p:spTree>
    <p:extLst>
      <p:ext uri="{BB962C8B-B14F-4D97-AF65-F5344CB8AC3E}">
        <p14:creationId xmlns:p14="http://schemas.microsoft.com/office/powerpoint/2010/main" val="1762691907"/>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AC47610-A579-4DD1-AA62-8EA40B23FA17}" type="slidenum">
              <a:rPr lang="en-US"/>
              <a:pPr/>
              <a:t>1</a:t>
            </a:fld>
            <a:endParaRPr lang="en-US"/>
          </a:p>
        </p:txBody>
      </p:sp>
      <p:sp>
        <p:nvSpPr>
          <p:cNvPr id="4098" name="Rectangle 2"/>
          <p:cNvSpPr>
            <a:spLocks noGrp="1" noRot="1" noChangeAspect="1" noChangeArrowheads="1" noTextEdit="1"/>
          </p:cNvSpPr>
          <p:nvPr>
            <p:ph type="sldImg"/>
          </p:nvPr>
        </p:nvSpPr>
        <p:spPr>
          <a:ln/>
        </p:spPr>
      </p:sp>
      <p:sp>
        <p:nvSpPr>
          <p:cNvPr id="409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330795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Jacquard</a:t>
            </a:r>
            <a:r>
              <a:rPr lang="en-US" baseline="0" dirty="0"/>
              <a:t> loom invented by joseph </a:t>
            </a:r>
            <a:r>
              <a:rPr lang="en-US" baseline="0" dirty="0" err="1"/>
              <a:t>marie</a:t>
            </a:r>
            <a:r>
              <a:rPr lang="en-US" baseline="0" dirty="0"/>
              <a:t> jacquard in 1801 that weaves textiles based on patterns in punched cards.</a:t>
            </a:r>
          </a:p>
          <a:p>
            <a:endParaRPr lang="en-US" dirty="0"/>
          </a:p>
        </p:txBody>
      </p:sp>
      <p:sp>
        <p:nvSpPr>
          <p:cNvPr id="4" name="Slide Number Placeholder 3"/>
          <p:cNvSpPr>
            <a:spLocks noGrp="1"/>
          </p:cNvSpPr>
          <p:nvPr>
            <p:ph type="sldNum" sz="quarter" idx="10"/>
          </p:nvPr>
        </p:nvSpPr>
        <p:spPr/>
        <p:txBody>
          <a:bodyPr/>
          <a:lstStyle/>
          <a:p>
            <a:fld id="{741F297D-196D-3545-A66D-D62E93344F17}" type="slidenum">
              <a:rPr lang="en-US" smtClean="0"/>
              <a:t>4</a:t>
            </a:fld>
            <a:endParaRPr lang="en-US"/>
          </a:p>
        </p:txBody>
      </p:sp>
    </p:spTree>
    <p:extLst>
      <p:ext uri="{BB962C8B-B14F-4D97-AF65-F5344CB8AC3E}">
        <p14:creationId xmlns:p14="http://schemas.microsoft.com/office/powerpoint/2010/main" val="6545439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1842-43,</a:t>
            </a:r>
            <a:r>
              <a:rPr lang="en-US" baseline="0" dirty="0"/>
              <a:t> Ada Lovelace was translating a memoir in Italian about Charles Babbage with whom she worked on a theoretical computer called the analytical engine, the first general purpose computer.  She included a program to calculate Bernoulli numbers, and because of this, she is regarded as the first computer programmer.   Worth noting that although Babbage designed the machine, he never saw it built because he lacked the funding and had some disagreements with his engineer.</a:t>
            </a:r>
          </a:p>
        </p:txBody>
      </p:sp>
      <p:sp>
        <p:nvSpPr>
          <p:cNvPr id="4" name="Slide Number Placeholder 3"/>
          <p:cNvSpPr>
            <a:spLocks noGrp="1"/>
          </p:cNvSpPr>
          <p:nvPr>
            <p:ph type="sldNum" sz="quarter" idx="10"/>
          </p:nvPr>
        </p:nvSpPr>
        <p:spPr/>
        <p:txBody>
          <a:bodyPr/>
          <a:lstStyle/>
          <a:p>
            <a:fld id="{741F297D-196D-3545-A66D-D62E93344F17}" type="slidenum">
              <a:rPr lang="en-US" smtClean="0"/>
              <a:t>5</a:t>
            </a:fld>
            <a:endParaRPr lang="en-US"/>
          </a:p>
        </p:txBody>
      </p:sp>
    </p:spTree>
    <p:extLst>
      <p:ext uri="{BB962C8B-B14F-4D97-AF65-F5344CB8AC3E}">
        <p14:creationId xmlns:p14="http://schemas.microsoft.com/office/powerpoint/2010/main" val="6545439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show in </a:t>
            </a:r>
            <a:r>
              <a:rPr lang="en-US" dirty="0" err="1"/>
              <a:t>dr</a:t>
            </a:r>
            <a:r>
              <a:rPr lang="en-US" dirty="0"/>
              <a:t> racket</a:t>
            </a:r>
          </a:p>
        </p:txBody>
      </p:sp>
      <p:sp>
        <p:nvSpPr>
          <p:cNvPr id="4" name="Slide Number Placeholder 3"/>
          <p:cNvSpPr>
            <a:spLocks noGrp="1"/>
          </p:cNvSpPr>
          <p:nvPr>
            <p:ph type="sldNum" sz="quarter" idx="10"/>
          </p:nvPr>
        </p:nvSpPr>
        <p:spPr/>
        <p:txBody>
          <a:bodyPr/>
          <a:lstStyle/>
          <a:p>
            <a:fld id="{741F297D-196D-3545-A66D-D62E93344F17}" type="slidenum">
              <a:rPr lang="en-US" smtClean="0"/>
              <a:t>11</a:t>
            </a:fld>
            <a:endParaRPr lang="en-US"/>
          </a:p>
        </p:txBody>
      </p:sp>
    </p:spTree>
    <p:extLst>
      <p:ext uri="{BB962C8B-B14F-4D97-AF65-F5344CB8AC3E}">
        <p14:creationId xmlns:p14="http://schemas.microsoft.com/office/powerpoint/2010/main" val="668936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racket data = racket code</a:t>
            </a:r>
          </a:p>
        </p:txBody>
      </p:sp>
      <p:sp>
        <p:nvSpPr>
          <p:cNvPr id="4" name="Slide Number Placeholder 3"/>
          <p:cNvSpPr>
            <a:spLocks noGrp="1"/>
          </p:cNvSpPr>
          <p:nvPr>
            <p:ph type="sldNum" sz="quarter" idx="10"/>
          </p:nvPr>
        </p:nvSpPr>
        <p:spPr/>
        <p:txBody>
          <a:bodyPr/>
          <a:lstStyle/>
          <a:p>
            <a:fld id="{741F297D-196D-3545-A66D-D62E93344F17}" type="slidenum">
              <a:rPr lang="en-US" smtClean="0"/>
              <a:t>13</a:t>
            </a:fld>
            <a:endParaRPr lang="en-US"/>
          </a:p>
        </p:txBody>
      </p:sp>
    </p:spTree>
    <p:extLst>
      <p:ext uri="{BB962C8B-B14F-4D97-AF65-F5344CB8AC3E}">
        <p14:creationId xmlns:p14="http://schemas.microsoft.com/office/powerpoint/2010/main" val="8153217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a:t>
            </a:r>
            <a:r>
              <a:rPr lang="en-US" baseline="0" dirty="0"/>
              <a:t> going to write a subset of racket that only will evaluate mathematical expressions, nothing with lists or pairs or any other data structure.  Called MINI RACKET.</a:t>
            </a:r>
            <a:endParaRPr lang="en-US" dirty="0"/>
          </a:p>
        </p:txBody>
      </p:sp>
      <p:sp>
        <p:nvSpPr>
          <p:cNvPr id="4" name="Slide Number Placeholder 3"/>
          <p:cNvSpPr>
            <a:spLocks noGrp="1"/>
          </p:cNvSpPr>
          <p:nvPr>
            <p:ph type="sldNum" sz="quarter" idx="10"/>
          </p:nvPr>
        </p:nvSpPr>
        <p:spPr/>
        <p:txBody>
          <a:bodyPr/>
          <a:lstStyle/>
          <a:p>
            <a:fld id="{741F297D-196D-3545-A66D-D62E93344F17}" type="slidenum">
              <a:rPr lang="en-US" smtClean="0"/>
              <a:t>16</a:t>
            </a:fld>
            <a:endParaRPr lang="en-US"/>
          </a:p>
        </p:txBody>
      </p:sp>
    </p:spTree>
    <p:extLst>
      <p:ext uri="{BB962C8B-B14F-4D97-AF65-F5344CB8AC3E}">
        <p14:creationId xmlns:p14="http://schemas.microsoft.com/office/powerpoint/2010/main" val="1810520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how these are mutually recursive.</a:t>
            </a:r>
          </a:p>
        </p:txBody>
      </p:sp>
      <p:sp>
        <p:nvSpPr>
          <p:cNvPr id="4" name="Slide Number Placeholder 3"/>
          <p:cNvSpPr>
            <a:spLocks noGrp="1"/>
          </p:cNvSpPr>
          <p:nvPr>
            <p:ph type="sldNum" sz="quarter" idx="10"/>
          </p:nvPr>
        </p:nvSpPr>
        <p:spPr/>
        <p:txBody>
          <a:bodyPr/>
          <a:lstStyle/>
          <a:p>
            <a:fld id="{741F297D-196D-3545-A66D-D62E93344F17}" type="slidenum">
              <a:rPr lang="en-US" smtClean="0"/>
              <a:t>18</a:t>
            </a:fld>
            <a:endParaRPr lang="en-US"/>
          </a:p>
        </p:txBody>
      </p:sp>
    </p:spTree>
    <p:extLst>
      <p:ext uri="{BB962C8B-B14F-4D97-AF65-F5344CB8AC3E}">
        <p14:creationId xmlns:p14="http://schemas.microsoft.com/office/powerpoint/2010/main" val="10287319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1F297D-196D-3545-A66D-D62E93344F17}" type="slidenum">
              <a:rPr lang="en-US" smtClean="0"/>
              <a:t>53</a:t>
            </a:fld>
            <a:endParaRPr lang="en-US"/>
          </a:p>
        </p:txBody>
      </p:sp>
    </p:spTree>
    <p:extLst>
      <p:ext uri="{BB962C8B-B14F-4D97-AF65-F5344CB8AC3E}">
        <p14:creationId xmlns:p14="http://schemas.microsoft.com/office/powerpoint/2010/main" val="587854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knock knock joke</a:t>
            </a:r>
          </a:p>
        </p:txBody>
      </p:sp>
      <p:sp>
        <p:nvSpPr>
          <p:cNvPr id="4" name="Slide Number Placeholder 3"/>
          <p:cNvSpPr>
            <a:spLocks noGrp="1"/>
          </p:cNvSpPr>
          <p:nvPr>
            <p:ph type="sldNum" sz="quarter" idx="10"/>
          </p:nvPr>
        </p:nvSpPr>
        <p:spPr/>
        <p:txBody>
          <a:bodyPr/>
          <a:lstStyle/>
          <a:p>
            <a:fld id="{741F297D-196D-3545-A66D-D62E93344F17}" type="slidenum">
              <a:rPr lang="en-US" smtClean="0"/>
              <a:t>81</a:t>
            </a:fld>
            <a:endParaRPr lang="en-US"/>
          </a:p>
        </p:txBody>
      </p:sp>
    </p:spTree>
    <p:extLst>
      <p:ext uri="{BB962C8B-B14F-4D97-AF65-F5344CB8AC3E}">
        <p14:creationId xmlns:p14="http://schemas.microsoft.com/office/powerpoint/2010/main" val="943053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r>
              <a:rPr lang="en-US"/>
              <a:t>Fall 2011</a:t>
            </a:r>
          </a:p>
        </p:txBody>
      </p:sp>
      <p:sp>
        <p:nvSpPr>
          <p:cNvPr id="5" name="Footer Placeholder 4"/>
          <p:cNvSpPr>
            <a:spLocks noGrp="1"/>
          </p:cNvSpPr>
          <p:nvPr>
            <p:ph type="ftr" sz="quarter" idx="11"/>
          </p:nvPr>
        </p:nvSpPr>
        <p:spPr/>
        <p:txBody>
          <a:bodyPr/>
          <a:lstStyle/>
          <a:p>
            <a:r>
              <a:rPr lang="en-US"/>
              <a:t>CSE341: Programming Languages</a:t>
            </a:r>
          </a:p>
        </p:txBody>
      </p:sp>
      <p:sp>
        <p:nvSpPr>
          <p:cNvPr id="6" name="Slide Number Placeholder 5"/>
          <p:cNvSpPr>
            <a:spLocks noGrp="1"/>
          </p:cNvSpPr>
          <p:nvPr>
            <p:ph type="sldNum" sz="quarter" idx="12"/>
          </p:nvPr>
        </p:nvSpPr>
        <p:spPr/>
        <p:txBody>
          <a:bodyPr/>
          <a:lstStyle/>
          <a:p>
            <a:fld id="{D184AEF1-541D-DA42-9667-B99FD83244B4}" type="slidenum">
              <a:rPr lang="en-US" smtClean="0"/>
              <a:t>‹#›</a:t>
            </a:fld>
            <a:endParaRPr lang="en-US"/>
          </a:p>
        </p:txBody>
      </p:sp>
    </p:spTree>
    <p:extLst>
      <p:ext uri="{BB962C8B-B14F-4D97-AF65-F5344CB8AC3E}">
        <p14:creationId xmlns:p14="http://schemas.microsoft.com/office/powerpoint/2010/main" val="66892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Fall 2011</a:t>
            </a:r>
          </a:p>
        </p:txBody>
      </p:sp>
      <p:sp>
        <p:nvSpPr>
          <p:cNvPr id="5" name="Footer Placeholder 4"/>
          <p:cNvSpPr>
            <a:spLocks noGrp="1"/>
          </p:cNvSpPr>
          <p:nvPr>
            <p:ph type="ftr" sz="quarter" idx="11"/>
          </p:nvPr>
        </p:nvSpPr>
        <p:spPr/>
        <p:txBody>
          <a:bodyPr/>
          <a:lstStyle/>
          <a:p>
            <a:r>
              <a:rPr lang="en-US"/>
              <a:t>CSE341: Programming Languages</a:t>
            </a:r>
          </a:p>
        </p:txBody>
      </p:sp>
      <p:sp>
        <p:nvSpPr>
          <p:cNvPr id="6" name="Slide Number Placeholder 5"/>
          <p:cNvSpPr>
            <a:spLocks noGrp="1"/>
          </p:cNvSpPr>
          <p:nvPr>
            <p:ph type="sldNum" sz="quarter" idx="12"/>
          </p:nvPr>
        </p:nvSpPr>
        <p:spPr/>
        <p:txBody>
          <a:bodyPr/>
          <a:lstStyle/>
          <a:p>
            <a:fld id="{D184AEF1-541D-DA42-9667-B99FD83244B4}" type="slidenum">
              <a:rPr lang="en-US" smtClean="0"/>
              <a:t>‹#›</a:t>
            </a:fld>
            <a:endParaRPr lang="en-US"/>
          </a:p>
        </p:txBody>
      </p:sp>
    </p:spTree>
    <p:extLst>
      <p:ext uri="{BB962C8B-B14F-4D97-AF65-F5344CB8AC3E}">
        <p14:creationId xmlns:p14="http://schemas.microsoft.com/office/powerpoint/2010/main" val="13247974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Fall 2011</a:t>
            </a:r>
          </a:p>
        </p:txBody>
      </p:sp>
      <p:sp>
        <p:nvSpPr>
          <p:cNvPr id="5" name="Footer Placeholder 4"/>
          <p:cNvSpPr>
            <a:spLocks noGrp="1"/>
          </p:cNvSpPr>
          <p:nvPr>
            <p:ph type="ftr" sz="quarter" idx="11"/>
          </p:nvPr>
        </p:nvSpPr>
        <p:spPr/>
        <p:txBody>
          <a:bodyPr/>
          <a:lstStyle/>
          <a:p>
            <a:r>
              <a:rPr lang="en-US"/>
              <a:t>CSE341: Programming Languages</a:t>
            </a:r>
          </a:p>
        </p:txBody>
      </p:sp>
      <p:sp>
        <p:nvSpPr>
          <p:cNvPr id="6" name="Slide Number Placeholder 5"/>
          <p:cNvSpPr>
            <a:spLocks noGrp="1"/>
          </p:cNvSpPr>
          <p:nvPr>
            <p:ph type="sldNum" sz="quarter" idx="12"/>
          </p:nvPr>
        </p:nvSpPr>
        <p:spPr/>
        <p:txBody>
          <a:bodyPr/>
          <a:lstStyle/>
          <a:p>
            <a:fld id="{D184AEF1-541D-DA42-9667-B99FD83244B4}" type="slidenum">
              <a:rPr lang="en-US" smtClean="0"/>
              <a:t>‹#›</a:t>
            </a:fld>
            <a:endParaRPr lang="en-US"/>
          </a:p>
        </p:txBody>
      </p:sp>
    </p:spTree>
    <p:extLst>
      <p:ext uri="{BB962C8B-B14F-4D97-AF65-F5344CB8AC3E}">
        <p14:creationId xmlns:p14="http://schemas.microsoft.com/office/powerpoint/2010/main" val="20479766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Fall 2011</a:t>
            </a:r>
          </a:p>
        </p:txBody>
      </p:sp>
      <p:sp>
        <p:nvSpPr>
          <p:cNvPr id="5" name="Footer Placeholder 4"/>
          <p:cNvSpPr>
            <a:spLocks noGrp="1"/>
          </p:cNvSpPr>
          <p:nvPr>
            <p:ph type="ftr" sz="quarter" idx="11"/>
          </p:nvPr>
        </p:nvSpPr>
        <p:spPr/>
        <p:txBody>
          <a:bodyPr/>
          <a:lstStyle/>
          <a:p>
            <a:r>
              <a:rPr lang="en-US"/>
              <a:t>CSE341: Programming Languages</a:t>
            </a:r>
          </a:p>
        </p:txBody>
      </p:sp>
      <p:sp>
        <p:nvSpPr>
          <p:cNvPr id="6" name="Slide Number Placeholder 5"/>
          <p:cNvSpPr>
            <a:spLocks noGrp="1"/>
          </p:cNvSpPr>
          <p:nvPr>
            <p:ph type="sldNum" sz="quarter" idx="12"/>
          </p:nvPr>
        </p:nvSpPr>
        <p:spPr/>
        <p:txBody>
          <a:bodyPr/>
          <a:lstStyle/>
          <a:p>
            <a:fld id="{D184AEF1-541D-DA42-9667-B99FD83244B4}" type="slidenum">
              <a:rPr lang="en-US" smtClean="0"/>
              <a:t>‹#›</a:t>
            </a:fld>
            <a:endParaRPr lang="en-US"/>
          </a:p>
        </p:txBody>
      </p:sp>
    </p:spTree>
    <p:extLst>
      <p:ext uri="{BB962C8B-B14F-4D97-AF65-F5344CB8AC3E}">
        <p14:creationId xmlns:p14="http://schemas.microsoft.com/office/powerpoint/2010/main" val="1328265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Fall 2011</a:t>
            </a:r>
          </a:p>
        </p:txBody>
      </p:sp>
      <p:sp>
        <p:nvSpPr>
          <p:cNvPr id="5" name="Footer Placeholder 4"/>
          <p:cNvSpPr>
            <a:spLocks noGrp="1"/>
          </p:cNvSpPr>
          <p:nvPr>
            <p:ph type="ftr" sz="quarter" idx="11"/>
          </p:nvPr>
        </p:nvSpPr>
        <p:spPr/>
        <p:txBody>
          <a:bodyPr/>
          <a:lstStyle/>
          <a:p>
            <a:r>
              <a:rPr lang="en-US"/>
              <a:t>CSE341: Programming Languages</a:t>
            </a:r>
          </a:p>
        </p:txBody>
      </p:sp>
      <p:sp>
        <p:nvSpPr>
          <p:cNvPr id="6" name="Slide Number Placeholder 5"/>
          <p:cNvSpPr>
            <a:spLocks noGrp="1"/>
          </p:cNvSpPr>
          <p:nvPr>
            <p:ph type="sldNum" sz="quarter" idx="12"/>
          </p:nvPr>
        </p:nvSpPr>
        <p:spPr/>
        <p:txBody>
          <a:bodyPr/>
          <a:lstStyle/>
          <a:p>
            <a:fld id="{D184AEF1-541D-DA42-9667-B99FD83244B4}" type="slidenum">
              <a:rPr lang="en-US" smtClean="0"/>
              <a:t>‹#›</a:t>
            </a:fld>
            <a:endParaRPr lang="en-US"/>
          </a:p>
        </p:txBody>
      </p:sp>
    </p:spTree>
    <p:extLst>
      <p:ext uri="{BB962C8B-B14F-4D97-AF65-F5344CB8AC3E}">
        <p14:creationId xmlns:p14="http://schemas.microsoft.com/office/powerpoint/2010/main" val="36466715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r>
              <a:rPr lang="en-US"/>
              <a:t>Fall 2011</a:t>
            </a:r>
          </a:p>
        </p:txBody>
      </p:sp>
      <p:sp>
        <p:nvSpPr>
          <p:cNvPr id="6" name="Footer Placeholder 5"/>
          <p:cNvSpPr>
            <a:spLocks noGrp="1"/>
          </p:cNvSpPr>
          <p:nvPr>
            <p:ph type="ftr" sz="quarter" idx="11"/>
          </p:nvPr>
        </p:nvSpPr>
        <p:spPr/>
        <p:txBody>
          <a:bodyPr/>
          <a:lstStyle/>
          <a:p>
            <a:r>
              <a:rPr lang="en-US"/>
              <a:t>CSE341: Programming Languages</a:t>
            </a:r>
          </a:p>
        </p:txBody>
      </p:sp>
      <p:sp>
        <p:nvSpPr>
          <p:cNvPr id="7" name="Slide Number Placeholder 6"/>
          <p:cNvSpPr>
            <a:spLocks noGrp="1"/>
          </p:cNvSpPr>
          <p:nvPr>
            <p:ph type="sldNum" sz="quarter" idx="12"/>
          </p:nvPr>
        </p:nvSpPr>
        <p:spPr/>
        <p:txBody>
          <a:bodyPr/>
          <a:lstStyle/>
          <a:p>
            <a:fld id="{D184AEF1-541D-DA42-9667-B99FD83244B4}" type="slidenum">
              <a:rPr lang="en-US" smtClean="0"/>
              <a:t>‹#›</a:t>
            </a:fld>
            <a:endParaRPr lang="en-US"/>
          </a:p>
        </p:txBody>
      </p:sp>
    </p:spTree>
    <p:extLst>
      <p:ext uri="{BB962C8B-B14F-4D97-AF65-F5344CB8AC3E}">
        <p14:creationId xmlns:p14="http://schemas.microsoft.com/office/powerpoint/2010/main" val="1414757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r>
              <a:rPr lang="en-US"/>
              <a:t>Fall 2011</a:t>
            </a:r>
          </a:p>
        </p:txBody>
      </p:sp>
      <p:sp>
        <p:nvSpPr>
          <p:cNvPr id="8" name="Footer Placeholder 7"/>
          <p:cNvSpPr>
            <a:spLocks noGrp="1"/>
          </p:cNvSpPr>
          <p:nvPr>
            <p:ph type="ftr" sz="quarter" idx="11"/>
          </p:nvPr>
        </p:nvSpPr>
        <p:spPr/>
        <p:txBody>
          <a:bodyPr/>
          <a:lstStyle/>
          <a:p>
            <a:r>
              <a:rPr lang="en-US"/>
              <a:t>CSE341: Programming Languages</a:t>
            </a:r>
          </a:p>
        </p:txBody>
      </p:sp>
      <p:sp>
        <p:nvSpPr>
          <p:cNvPr id="9" name="Slide Number Placeholder 8"/>
          <p:cNvSpPr>
            <a:spLocks noGrp="1"/>
          </p:cNvSpPr>
          <p:nvPr>
            <p:ph type="sldNum" sz="quarter" idx="12"/>
          </p:nvPr>
        </p:nvSpPr>
        <p:spPr/>
        <p:txBody>
          <a:bodyPr/>
          <a:lstStyle/>
          <a:p>
            <a:fld id="{D184AEF1-541D-DA42-9667-B99FD83244B4}" type="slidenum">
              <a:rPr lang="en-US" smtClean="0"/>
              <a:t>‹#›</a:t>
            </a:fld>
            <a:endParaRPr lang="en-US"/>
          </a:p>
        </p:txBody>
      </p:sp>
    </p:spTree>
    <p:extLst>
      <p:ext uri="{BB962C8B-B14F-4D97-AF65-F5344CB8AC3E}">
        <p14:creationId xmlns:p14="http://schemas.microsoft.com/office/powerpoint/2010/main" val="41423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r>
              <a:rPr lang="en-US"/>
              <a:t>Fall 2011</a:t>
            </a:r>
          </a:p>
        </p:txBody>
      </p:sp>
      <p:sp>
        <p:nvSpPr>
          <p:cNvPr id="4" name="Footer Placeholder 3"/>
          <p:cNvSpPr>
            <a:spLocks noGrp="1"/>
          </p:cNvSpPr>
          <p:nvPr>
            <p:ph type="ftr" sz="quarter" idx="11"/>
          </p:nvPr>
        </p:nvSpPr>
        <p:spPr/>
        <p:txBody>
          <a:bodyPr/>
          <a:lstStyle/>
          <a:p>
            <a:r>
              <a:rPr lang="en-US"/>
              <a:t>CSE341: Programming Languages</a:t>
            </a:r>
          </a:p>
        </p:txBody>
      </p:sp>
      <p:sp>
        <p:nvSpPr>
          <p:cNvPr id="5" name="Slide Number Placeholder 4"/>
          <p:cNvSpPr>
            <a:spLocks noGrp="1"/>
          </p:cNvSpPr>
          <p:nvPr>
            <p:ph type="sldNum" sz="quarter" idx="12"/>
          </p:nvPr>
        </p:nvSpPr>
        <p:spPr/>
        <p:txBody>
          <a:bodyPr/>
          <a:lstStyle/>
          <a:p>
            <a:fld id="{D184AEF1-541D-DA42-9667-B99FD83244B4}" type="slidenum">
              <a:rPr lang="en-US" smtClean="0"/>
              <a:t>‹#›</a:t>
            </a:fld>
            <a:endParaRPr lang="en-US"/>
          </a:p>
        </p:txBody>
      </p:sp>
    </p:spTree>
    <p:extLst>
      <p:ext uri="{BB962C8B-B14F-4D97-AF65-F5344CB8AC3E}">
        <p14:creationId xmlns:p14="http://schemas.microsoft.com/office/powerpoint/2010/main" val="1785395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Fall 2011</a:t>
            </a:r>
          </a:p>
        </p:txBody>
      </p:sp>
      <p:sp>
        <p:nvSpPr>
          <p:cNvPr id="3" name="Footer Placeholder 2"/>
          <p:cNvSpPr>
            <a:spLocks noGrp="1"/>
          </p:cNvSpPr>
          <p:nvPr>
            <p:ph type="ftr" sz="quarter" idx="11"/>
          </p:nvPr>
        </p:nvSpPr>
        <p:spPr/>
        <p:txBody>
          <a:bodyPr/>
          <a:lstStyle/>
          <a:p>
            <a:r>
              <a:rPr lang="en-US"/>
              <a:t>CSE341: Programming Languages</a:t>
            </a:r>
          </a:p>
        </p:txBody>
      </p:sp>
      <p:sp>
        <p:nvSpPr>
          <p:cNvPr id="4" name="Slide Number Placeholder 3"/>
          <p:cNvSpPr>
            <a:spLocks noGrp="1"/>
          </p:cNvSpPr>
          <p:nvPr>
            <p:ph type="sldNum" sz="quarter" idx="12"/>
          </p:nvPr>
        </p:nvSpPr>
        <p:spPr/>
        <p:txBody>
          <a:bodyPr/>
          <a:lstStyle/>
          <a:p>
            <a:fld id="{D184AEF1-541D-DA42-9667-B99FD83244B4}" type="slidenum">
              <a:rPr lang="en-US" smtClean="0"/>
              <a:t>‹#›</a:t>
            </a:fld>
            <a:endParaRPr lang="en-US"/>
          </a:p>
        </p:txBody>
      </p:sp>
    </p:spTree>
    <p:extLst>
      <p:ext uri="{BB962C8B-B14F-4D97-AF65-F5344CB8AC3E}">
        <p14:creationId xmlns:p14="http://schemas.microsoft.com/office/powerpoint/2010/main" val="5519931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Fall 2011</a:t>
            </a:r>
          </a:p>
        </p:txBody>
      </p:sp>
      <p:sp>
        <p:nvSpPr>
          <p:cNvPr id="6" name="Footer Placeholder 5"/>
          <p:cNvSpPr>
            <a:spLocks noGrp="1"/>
          </p:cNvSpPr>
          <p:nvPr>
            <p:ph type="ftr" sz="quarter" idx="11"/>
          </p:nvPr>
        </p:nvSpPr>
        <p:spPr/>
        <p:txBody>
          <a:bodyPr/>
          <a:lstStyle/>
          <a:p>
            <a:r>
              <a:rPr lang="en-US"/>
              <a:t>CSE341: Programming Languages</a:t>
            </a:r>
          </a:p>
        </p:txBody>
      </p:sp>
      <p:sp>
        <p:nvSpPr>
          <p:cNvPr id="7" name="Slide Number Placeholder 6"/>
          <p:cNvSpPr>
            <a:spLocks noGrp="1"/>
          </p:cNvSpPr>
          <p:nvPr>
            <p:ph type="sldNum" sz="quarter" idx="12"/>
          </p:nvPr>
        </p:nvSpPr>
        <p:spPr/>
        <p:txBody>
          <a:bodyPr/>
          <a:lstStyle/>
          <a:p>
            <a:fld id="{D184AEF1-541D-DA42-9667-B99FD83244B4}" type="slidenum">
              <a:rPr lang="en-US" smtClean="0"/>
              <a:t>‹#›</a:t>
            </a:fld>
            <a:endParaRPr lang="en-US"/>
          </a:p>
        </p:txBody>
      </p:sp>
    </p:spTree>
    <p:extLst>
      <p:ext uri="{BB962C8B-B14F-4D97-AF65-F5344CB8AC3E}">
        <p14:creationId xmlns:p14="http://schemas.microsoft.com/office/powerpoint/2010/main" val="1291942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Fall 2011</a:t>
            </a:r>
          </a:p>
        </p:txBody>
      </p:sp>
      <p:sp>
        <p:nvSpPr>
          <p:cNvPr id="6" name="Footer Placeholder 5"/>
          <p:cNvSpPr>
            <a:spLocks noGrp="1"/>
          </p:cNvSpPr>
          <p:nvPr>
            <p:ph type="ftr" sz="quarter" idx="11"/>
          </p:nvPr>
        </p:nvSpPr>
        <p:spPr/>
        <p:txBody>
          <a:bodyPr/>
          <a:lstStyle/>
          <a:p>
            <a:r>
              <a:rPr lang="en-US"/>
              <a:t>CSE341: Programming Languages</a:t>
            </a:r>
          </a:p>
        </p:txBody>
      </p:sp>
      <p:sp>
        <p:nvSpPr>
          <p:cNvPr id="7" name="Slide Number Placeholder 6"/>
          <p:cNvSpPr>
            <a:spLocks noGrp="1"/>
          </p:cNvSpPr>
          <p:nvPr>
            <p:ph type="sldNum" sz="quarter" idx="12"/>
          </p:nvPr>
        </p:nvSpPr>
        <p:spPr/>
        <p:txBody>
          <a:bodyPr/>
          <a:lstStyle/>
          <a:p>
            <a:fld id="{D184AEF1-541D-DA42-9667-B99FD83244B4}" type="slidenum">
              <a:rPr lang="en-US" smtClean="0"/>
              <a:t>‹#›</a:t>
            </a:fld>
            <a:endParaRPr lang="en-US"/>
          </a:p>
        </p:txBody>
      </p:sp>
    </p:spTree>
    <p:extLst>
      <p:ext uri="{BB962C8B-B14F-4D97-AF65-F5344CB8AC3E}">
        <p14:creationId xmlns:p14="http://schemas.microsoft.com/office/powerpoint/2010/main" val="614523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Fall 2011</a:t>
            </a: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CSE341: Programming Languages</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84AEF1-541D-DA42-9667-B99FD83244B4}" type="slidenum">
              <a:rPr lang="en-US" smtClean="0"/>
              <a:t>‹#›</a:t>
            </a:fld>
            <a:endParaRPr lang="en-US"/>
          </a:p>
        </p:txBody>
      </p:sp>
    </p:spTree>
    <p:extLst>
      <p:ext uri="{BB962C8B-B14F-4D97-AF65-F5344CB8AC3E}">
        <p14:creationId xmlns:p14="http://schemas.microsoft.com/office/powerpoint/2010/main" val="993498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tiff"/><Relationship Id="rId3" Type="http://schemas.openxmlformats.org/officeDocument/2006/relationships/image" Target="../media/image1.tiff"/><Relationship Id="rId7" Type="http://schemas.openxmlformats.org/officeDocument/2006/relationships/image" Target="../media/image5.tiff"/><Relationship Id="rId12" Type="http://schemas.openxmlformats.org/officeDocument/2006/relationships/image" Target="../media/image10.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11" Type="http://schemas.openxmlformats.org/officeDocument/2006/relationships/image" Target="../media/image9.tiff"/><Relationship Id="rId5" Type="http://schemas.openxmlformats.org/officeDocument/2006/relationships/image" Target="../media/image3.tiff"/><Relationship Id="rId10" Type="http://schemas.openxmlformats.org/officeDocument/2006/relationships/image" Target="../media/image8.png"/><Relationship Id="rId4" Type="http://schemas.openxmlformats.org/officeDocument/2006/relationships/image" Target="../media/image2.tiff"/><Relationship Id="rId9" Type="http://schemas.openxmlformats.org/officeDocument/2006/relationships/image" Target="../media/image7.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xml"/><Relationship Id="rId1" Type="http://schemas.openxmlformats.org/officeDocument/2006/relationships/tags" Target="../tags/tag1.xml"/><Relationship Id="rId4"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 Id="rId4"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6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685800" y="128718"/>
            <a:ext cx="7772400" cy="2843082"/>
          </a:xfrm>
        </p:spPr>
        <p:txBody>
          <a:bodyPr/>
          <a:lstStyle/>
          <a:p>
            <a:pPr algn="ctr"/>
            <a:r>
              <a:rPr lang="en-US" sz="4800" i="0" dirty="0"/>
              <a:t>CS 360 </a:t>
            </a:r>
            <a:br>
              <a:rPr lang="en-US" sz="4800" i="0" dirty="0"/>
            </a:br>
            <a:r>
              <a:rPr lang="en-US" sz="4800" i="0" dirty="0"/>
              <a:t>Programming Languages</a:t>
            </a:r>
            <a:br>
              <a:rPr lang="en-US" sz="4800" i="0" dirty="0"/>
            </a:br>
            <a:r>
              <a:rPr lang="en-US" sz="4800" i="0" dirty="0"/>
              <a:t>Interpreters</a:t>
            </a:r>
          </a:p>
        </p:txBody>
      </p:sp>
      <p:pic>
        <p:nvPicPr>
          <p:cNvPr id="2" name="Picture 1"/>
          <p:cNvPicPr>
            <a:picLocks noChangeAspect="1"/>
          </p:cNvPicPr>
          <p:nvPr/>
        </p:nvPicPr>
        <p:blipFill>
          <a:blip r:embed="rId3"/>
          <a:stretch>
            <a:fillRect/>
          </a:stretch>
        </p:blipFill>
        <p:spPr>
          <a:xfrm>
            <a:off x="213401" y="5633016"/>
            <a:ext cx="2709970" cy="821203"/>
          </a:xfrm>
          <a:prstGeom prst="rect">
            <a:avLst/>
          </a:prstGeom>
        </p:spPr>
      </p:pic>
      <p:pic>
        <p:nvPicPr>
          <p:cNvPr id="3" name="Picture 2"/>
          <p:cNvPicPr>
            <a:picLocks noChangeAspect="1"/>
          </p:cNvPicPr>
          <p:nvPr/>
        </p:nvPicPr>
        <p:blipFill>
          <a:blip r:embed="rId4"/>
          <a:stretch>
            <a:fillRect/>
          </a:stretch>
        </p:blipFill>
        <p:spPr>
          <a:xfrm>
            <a:off x="4150310" y="4928247"/>
            <a:ext cx="914400" cy="1676400"/>
          </a:xfrm>
          <a:prstGeom prst="rect">
            <a:avLst/>
          </a:prstGeom>
        </p:spPr>
      </p:pic>
      <p:pic>
        <p:nvPicPr>
          <p:cNvPr id="6" name="Picture 5"/>
          <p:cNvPicPr>
            <a:picLocks noChangeAspect="1"/>
          </p:cNvPicPr>
          <p:nvPr/>
        </p:nvPicPr>
        <p:blipFill>
          <a:blip r:embed="rId5"/>
          <a:stretch>
            <a:fillRect/>
          </a:stretch>
        </p:blipFill>
        <p:spPr>
          <a:xfrm>
            <a:off x="3843438" y="3779065"/>
            <a:ext cx="1565760" cy="981245"/>
          </a:xfrm>
          <a:prstGeom prst="rect">
            <a:avLst/>
          </a:prstGeom>
        </p:spPr>
      </p:pic>
      <p:pic>
        <p:nvPicPr>
          <p:cNvPr id="8" name="Picture 7"/>
          <p:cNvPicPr>
            <a:picLocks noChangeAspect="1"/>
          </p:cNvPicPr>
          <p:nvPr/>
        </p:nvPicPr>
        <p:blipFill>
          <a:blip r:embed="rId6"/>
          <a:stretch>
            <a:fillRect/>
          </a:stretch>
        </p:blipFill>
        <p:spPr>
          <a:xfrm>
            <a:off x="2702413" y="5270812"/>
            <a:ext cx="1074994" cy="1234074"/>
          </a:xfrm>
          <a:prstGeom prst="rect">
            <a:avLst/>
          </a:prstGeom>
        </p:spPr>
      </p:pic>
      <p:pic>
        <p:nvPicPr>
          <p:cNvPr id="13" name="Picture 12"/>
          <p:cNvPicPr>
            <a:picLocks noChangeAspect="1"/>
          </p:cNvPicPr>
          <p:nvPr/>
        </p:nvPicPr>
        <p:blipFill>
          <a:blip r:embed="rId7"/>
          <a:stretch>
            <a:fillRect/>
          </a:stretch>
        </p:blipFill>
        <p:spPr>
          <a:xfrm>
            <a:off x="1674273" y="3611133"/>
            <a:ext cx="1951281" cy="1317114"/>
          </a:xfrm>
          <a:prstGeom prst="rect">
            <a:avLst/>
          </a:prstGeom>
        </p:spPr>
      </p:pic>
      <p:pic>
        <p:nvPicPr>
          <p:cNvPr id="14" name="Picture 13"/>
          <p:cNvPicPr>
            <a:picLocks noChangeAspect="1"/>
          </p:cNvPicPr>
          <p:nvPr/>
        </p:nvPicPr>
        <p:blipFill>
          <a:blip r:embed="rId8"/>
          <a:stretch>
            <a:fillRect/>
          </a:stretch>
        </p:blipFill>
        <p:spPr>
          <a:xfrm>
            <a:off x="381000" y="3676569"/>
            <a:ext cx="1112603" cy="1251678"/>
          </a:xfrm>
          <a:prstGeom prst="rect">
            <a:avLst/>
          </a:prstGeom>
        </p:spPr>
      </p:pic>
      <p:pic>
        <p:nvPicPr>
          <p:cNvPr id="15" name="Picture 14"/>
          <p:cNvPicPr>
            <a:picLocks noChangeAspect="1"/>
          </p:cNvPicPr>
          <p:nvPr/>
        </p:nvPicPr>
        <p:blipFill>
          <a:blip r:embed="rId9"/>
          <a:stretch>
            <a:fillRect/>
          </a:stretch>
        </p:blipFill>
        <p:spPr>
          <a:xfrm>
            <a:off x="5263729" y="5270812"/>
            <a:ext cx="1340251" cy="1340251"/>
          </a:xfrm>
          <a:prstGeom prst="rect">
            <a:avLst/>
          </a:prstGeom>
        </p:spPr>
      </p:pic>
      <p:pic>
        <p:nvPicPr>
          <p:cNvPr id="16" name="Picture 15"/>
          <p:cNvPicPr>
            <a:picLocks noChangeAspect="1"/>
          </p:cNvPicPr>
          <p:nvPr/>
        </p:nvPicPr>
        <p:blipFill>
          <a:blip r:embed="rId10"/>
          <a:stretch>
            <a:fillRect/>
          </a:stretch>
        </p:blipFill>
        <p:spPr>
          <a:xfrm>
            <a:off x="7639493" y="3449028"/>
            <a:ext cx="1342602" cy="1843669"/>
          </a:xfrm>
          <a:prstGeom prst="rect">
            <a:avLst/>
          </a:prstGeom>
        </p:spPr>
      </p:pic>
      <p:pic>
        <p:nvPicPr>
          <p:cNvPr id="17" name="Picture 16"/>
          <p:cNvPicPr>
            <a:picLocks noChangeAspect="1"/>
          </p:cNvPicPr>
          <p:nvPr/>
        </p:nvPicPr>
        <p:blipFill>
          <a:blip r:embed="rId11"/>
          <a:stretch>
            <a:fillRect/>
          </a:stretch>
        </p:blipFill>
        <p:spPr>
          <a:xfrm>
            <a:off x="6802999" y="5769926"/>
            <a:ext cx="2057400" cy="547382"/>
          </a:xfrm>
          <a:prstGeom prst="rect">
            <a:avLst/>
          </a:prstGeom>
        </p:spPr>
      </p:pic>
      <p:pic>
        <p:nvPicPr>
          <p:cNvPr id="18" name="Picture 17"/>
          <p:cNvPicPr>
            <a:picLocks noChangeAspect="1"/>
          </p:cNvPicPr>
          <p:nvPr/>
        </p:nvPicPr>
        <p:blipFill>
          <a:blip r:embed="rId12"/>
          <a:stretch>
            <a:fillRect/>
          </a:stretch>
        </p:blipFill>
        <p:spPr>
          <a:xfrm>
            <a:off x="5533025" y="3801953"/>
            <a:ext cx="2106468" cy="935471"/>
          </a:xfrm>
          <a:prstGeom prst="rect">
            <a:avLst/>
          </a:prstGeom>
        </p:spPr>
      </p:pic>
    </p:spTree>
    <p:extLst>
      <p:ext uri="{BB962C8B-B14F-4D97-AF65-F5344CB8AC3E}">
        <p14:creationId xmlns:p14="http://schemas.microsoft.com/office/powerpoint/2010/main" val="12108577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59835"/>
          </a:xfrm>
        </p:spPr>
        <p:txBody>
          <a:bodyPr>
            <a:normAutofit fontScale="90000"/>
          </a:bodyPr>
          <a:lstStyle/>
          <a:p>
            <a:r>
              <a:rPr lang="en-US" dirty="0"/>
              <a:t>One complication</a:t>
            </a:r>
          </a:p>
        </p:txBody>
      </p:sp>
      <p:sp>
        <p:nvSpPr>
          <p:cNvPr id="3" name="Content Placeholder 2"/>
          <p:cNvSpPr>
            <a:spLocks noGrp="1"/>
          </p:cNvSpPr>
          <p:nvPr>
            <p:ph idx="1"/>
          </p:nvPr>
        </p:nvSpPr>
        <p:spPr>
          <a:xfrm>
            <a:off x="457200" y="1034473"/>
            <a:ext cx="8229600" cy="5091691"/>
          </a:xfrm>
        </p:spPr>
        <p:txBody>
          <a:bodyPr>
            <a:normAutofit fontScale="85000" lnSpcReduction="20000"/>
          </a:bodyPr>
          <a:lstStyle/>
          <a:p>
            <a:pPr marL="0" indent="0">
              <a:buNone/>
            </a:pPr>
            <a:r>
              <a:rPr lang="en-US" dirty="0"/>
              <a:t>In a traditional implementation via compiler, you do not need the language implementation (the compiler) to run the program.</a:t>
            </a:r>
          </a:p>
          <a:p>
            <a:pPr lvl="1"/>
            <a:r>
              <a:rPr lang="en-US" dirty="0"/>
              <a:t>Only to compile it.</a:t>
            </a:r>
          </a:p>
          <a:p>
            <a:pPr lvl="1"/>
            <a:r>
              <a:rPr lang="en-US" dirty="0"/>
              <a:t>To let other people run your program, you give them the compiled binary code.</a:t>
            </a:r>
          </a:p>
          <a:p>
            <a:pPr marL="0" indent="0">
              <a:buNone/>
            </a:pPr>
            <a:r>
              <a:rPr lang="en-US" dirty="0"/>
              <a:t>But Racket, Scheme, LISP, </a:t>
            </a:r>
            <a:r>
              <a:rPr lang="en-US" dirty="0" err="1"/>
              <a:t>Javascript</a:t>
            </a:r>
            <a:r>
              <a:rPr lang="en-US" dirty="0"/>
              <a:t>, Ruby, … have </a:t>
            </a:r>
            <a:r>
              <a:rPr lang="en-US" b="1" dirty="0" err="1">
                <a:latin typeface="Courier New" pitchFamily="49" charset="0"/>
                <a:cs typeface="Courier New" pitchFamily="49" charset="0"/>
              </a:rPr>
              <a:t>eval</a:t>
            </a:r>
            <a:endParaRPr lang="en-US" dirty="0"/>
          </a:p>
          <a:p>
            <a:pPr lvl="1"/>
            <a:r>
              <a:rPr lang="en-US" dirty="0"/>
              <a:t>Allows a program, while it is running, to create a string (or in Racket, a list) with arbitrary code and execute it. </a:t>
            </a:r>
          </a:p>
          <a:p>
            <a:pPr lvl="1"/>
            <a:r>
              <a:rPr lang="en-US" dirty="0"/>
              <a:t>Since we don’t know ahead of time what the code will be, we need a language implementation at run-time to support </a:t>
            </a:r>
            <a:r>
              <a:rPr lang="en-US" b="1" dirty="0" err="1">
                <a:latin typeface="Courier New" pitchFamily="49" charset="0"/>
                <a:cs typeface="Courier New" pitchFamily="49" charset="0"/>
              </a:rPr>
              <a:t>eval</a:t>
            </a:r>
            <a:endParaRPr lang="en-US" b="1" dirty="0">
              <a:latin typeface="Courier New" pitchFamily="49" charset="0"/>
              <a:cs typeface="Courier New" pitchFamily="49" charset="0"/>
            </a:endParaRPr>
          </a:p>
          <a:p>
            <a:pPr lvl="1"/>
            <a:r>
              <a:rPr lang="en-US" dirty="0">
                <a:latin typeface="+mj-lt"/>
                <a:cs typeface="Courier New" pitchFamily="49" charset="0"/>
              </a:rPr>
              <a:t>Usually you see this in languages that are traditionally interpreted, because then implementing </a:t>
            </a:r>
            <a:r>
              <a:rPr lang="en-US" b="1" dirty="0" err="1">
                <a:latin typeface="Courier New" pitchFamily="49" charset="0"/>
                <a:cs typeface="Courier New" pitchFamily="49" charset="0"/>
              </a:rPr>
              <a:t>eval</a:t>
            </a:r>
            <a:r>
              <a:rPr lang="en-US" b="1" dirty="0">
                <a:cs typeface="Courier New" pitchFamily="49" charset="0"/>
              </a:rPr>
              <a:t> </a:t>
            </a:r>
            <a:r>
              <a:rPr lang="en-US" dirty="0">
                <a:latin typeface="+mj-lt"/>
                <a:cs typeface="Courier New" pitchFamily="49" charset="0"/>
              </a:rPr>
              <a:t>is easy: the interpreter is already available.</a:t>
            </a:r>
          </a:p>
        </p:txBody>
      </p:sp>
    </p:spTree>
    <p:extLst>
      <p:ext uri="{BB962C8B-B14F-4D97-AF65-F5344CB8AC3E}">
        <p14:creationId xmlns:p14="http://schemas.microsoft.com/office/powerpoint/2010/main" val="4133997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75107"/>
          </a:xfrm>
        </p:spPr>
        <p:txBody>
          <a:bodyPr>
            <a:normAutofit fontScale="90000"/>
          </a:bodyPr>
          <a:lstStyle/>
          <a:p>
            <a:r>
              <a:rPr lang="en-US" b="1" dirty="0" err="1">
                <a:latin typeface="Courier" charset="0"/>
                <a:ea typeface="Courier" charset="0"/>
                <a:cs typeface="Courier" charset="0"/>
              </a:rPr>
              <a:t>eval</a:t>
            </a:r>
            <a:r>
              <a:rPr lang="en-US" dirty="0"/>
              <a:t> / </a:t>
            </a:r>
            <a:r>
              <a:rPr lang="en-US" b="1" dirty="0">
                <a:latin typeface="Courier" charset="0"/>
                <a:ea typeface="Courier" charset="0"/>
                <a:cs typeface="Courier" charset="0"/>
              </a:rPr>
              <a:t>apply</a:t>
            </a:r>
            <a:endParaRPr lang="en-US" b="1" dirty="0"/>
          </a:p>
        </p:txBody>
      </p:sp>
      <p:sp>
        <p:nvSpPr>
          <p:cNvPr id="3" name="Content Placeholder 2"/>
          <p:cNvSpPr>
            <a:spLocks noGrp="1"/>
          </p:cNvSpPr>
          <p:nvPr>
            <p:ph idx="1"/>
          </p:nvPr>
        </p:nvSpPr>
        <p:spPr>
          <a:xfrm>
            <a:off x="685800" y="849745"/>
            <a:ext cx="7772400" cy="5093855"/>
          </a:xfrm>
        </p:spPr>
        <p:txBody>
          <a:bodyPr>
            <a:normAutofit lnSpcReduction="10000"/>
          </a:bodyPr>
          <a:lstStyle/>
          <a:p>
            <a:r>
              <a:rPr lang="en-US" dirty="0">
                <a:ea typeface="Courier" charset="0"/>
                <a:cs typeface="Courier" charset="0"/>
              </a:rPr>
              <a:t>These functions are built into Racket, and are a traditional part of LISP/Scheme implementations.</a:t>
            </a:r>
            <a:br>
              <a:rPr lang="en-US" dirty="0">
                <a:ea typeface="Courier" charset="0"/>
                <a:cs typeface="Courier" charset="0"/>
              </a:rPr>
            </a:br>
            <a:endParaRPr lang="en-US" dirty="0">
              <a:ea typeface="Courier" charset="0"/>
              <a:cs typeface="Courier" charset="0"/>
            </a:endParaRPr>
          </a:p>
          <a:p>
            <a:r>
              <a:rPr lang="en-US" dirty="0" err="1">
                <a:latin typeface="Courier" charset="0"/>
                <a:ea typeface="Courier" charset="0"/>
                <a:cs typeface="Courier" charset="0"/>
              </a:rPr>
              <a:t>eval</a:t>
            </a:r>
            <a:r>
              <a:rPr lang="en-US" dirty="0"/>
              <a:t>: takes a list argument and treats it like program code, executing it and returning the result.</a:t>
            </a:r>
          </a:p>
          <a:p>
            <a:endParaRPr lang="en-US" dirty="0"/>
          </a:p>
          <a:p>
            <a:r>
              <a:rPr lang="en-US" dirty="0">
                <a:latin typeface="Courier" charset="0"/>
                <a:ea typeface="Courier" charset="0"/>
                <a:cs typeface="Courier" charset="0"/>
              </a:rPr>
              <a:t>apply</a:t>
            </a:r>
            <a:r>
              <a:rPr lang="en-US" dirty="0">
                <a:ea typeface="Courier" charset="0"/>
                <a:cs typeface="Courier" charset="0"/>
              </a:rPr>
              <a:t>: takes a function and a list, and calls the function on the arguments in the list.</a:t>
            </a:r>
            <a:r>
              <a:rPr lang="en-US" dirty="0"/>
              <a:t>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853479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41362"/>
          </a:xfrm>
        </p:spPr>
        <p:txBody>
          <a:bodyPr>
            <a:normAutofit fontScale="90000"/>
          </a:bodyPr>
          <a:lstStyle/>
          <a:p>
            <a:r>
              <a:rPr lang="en-US" b="1" dirty="0">
                <a:latin typeface="Courier" charset="0"/>
                <a:ea typeface="Courier" charset="0"/>
                <a:cs typeface="Courier" charset="0"/>
              </a:rPr>
              <a:t>quote</a:t>
            </a:r>
            <a:endParaRPr lang="en-US" b="1" dirty="0"/>
          </a:p>
        </p:txBody>
      </p:sp>
      <p:sp>
        <p:nvSpPr>
          <p:cNvPr id="3" name="Content Placeholder 2"/>
          <p:cNvSpPr>
            <a:spLocks noGrp="1"/>
          </p:cNvSpPr>
          <p:nvPr>
            <p:ph idx="1"/>
          </p:nvPr>
        </p:nvSpPr>
        <p:spPr>
          <a:xfrm>
            <a:off x="685800" y="1016000"/>
            <a:ext cx="7772400" cy="4927600"/>
          </a:xfrm>
        </p:spPr>
        <p:txBody>
          <a:bodyPr>
            <a:normAutofit lnSpcReduction="10000"/>
          </a:bodyPr>
          <a:lstStyle/>
          <a:p>
            <a:r>
              <a:rPr lang="en-US" dirty="0">
                <a:ea typeface="Courier" charset="0"/>
                <a:cs typeface="Courier" charset="0"/>
              </a:rPr>
              <a:t>Also built-in, but we don't notice it because it's called automatically whenever we use a single quote.</a:t>
            </a:r>
          </a:p>
          <a:p>
            <a:r>
              <a:rPr lang="en-US" b="1" dirty="0">
                <a:latin typeface="Courier New" pitchFamily="49" charset="0"/>
                <a:cs typeface="Courier New" pitchFamily="49" charset="0"/>
              </a:rPr>
              <a:t>(quote …)</a:t>
            </a:r>
            <a:r>
              <a:rPr lang="en-US" dirty="0"/>
              <a:t> or </a:t>
            </a:r>
            <a:r>
              <a:rPr lang="en-US" dirty="0">
                <a:latin typeface="Courier New" pitchFamily="49" charset="0"/>
              </a:rPr>
              <a:t>'</a:t>
            </a:r>
            <a:r>
              <a:rPr lang="en-US" b="1" dirty="0">
                <a:latin typeface="Courier New" pitchFamily="49" charset="0"/>
                <a:cs typeface="Courier New" pitchFamily="49" charset="0"/>
              </a:rPr>
              <a:t>(…)</a:t>
            </a:r>
            <a:r>
              <a:rPr lang="en-US" dirty="0"/>
              <a:t> is a special form that makes “everything underneath” into plain symbols and lists, instead of interpreting them as variables or function calls.</a:t>
            </a:r>
          </a:p>
          <a:p>
            <a:r>
              <a:rPr lang="en-US" b="1" dirty="0" err="1">
                <a:latin typeface="Courier New" pitchFamily="49" charset="0"/>
                <a:cs typeface="Courier New" pitchFamily="49" charset="0"/>
              </a:rPr>
              <a:t>eval</a:t>
            </a:r>
            <a:r>
              <a:rPr lang="en-US" dirty="0"/>
              <a:t> and </a:t>
            </a:r>
            <a:r>
              <a:rPr lang="en-US" b="1" dirty="0">
                <a:latin typeface="Courier New" pitchFamily="49" charset="0"/>
                <a:cs typeface="Courier New" pitchFamily="49" charset="0"/>
              </a:rPr>
              <a:t>quote</a:t>
            </a:r>
            <a:r>
              <a:rPr lang="en-US" dirty="0"/>
              <a:t> are inverses:</a:t>
            </a:r>
          </a:p>
          <a:p>
            <a:pPr lvl="1"/>
            <a:r>
              <a:rPr lang="en-US" b="1" dirty="0">
                <a:latin typeface="Courier New" pitchFamily="49" charset="0"/>
                <a:cs typeface="Courier New" pitchFamily="49" charset="0"/>
              </a:rPr>
              <a:t>quote</a:t>
            </a:r>
            <a:r>
              <a:rPr lang="en-US" dirty="0"/>
              <a:t> stops evaluation of something.</a:t>
            </a:r>
          </a:p>
          <a:p>
            <a:pPr lvl="1"/>
            <a:r>
              <a:rPr lang="en-US" b="1" dirty="0" err="1">
                <a:latin typeface="Courier New" pitchFamily="49" charset="0"/>
                <a:cs typeface="Courier New" pitchFamily="49" charset="0"/>
              </a:rPr>
              <a:t>eval</a:t>
            </a:r>
            <a:r>
              <a:rPr lang="en-US" dirty="0"/>
              <a:t> forces evaluation of something.</a:t>
            </a:r>
          </a:p>
          <a:p>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552583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Further digression: quoting</a:t>
            </a:r>
          </a:p>
        </p:txBody>
      </p:sp>
      <p:sp>
        <p:nvSpPr>
          <p:cNvPr id="3" name="Content Placeholder 2"/>
          <p:cNvSpPr>
            <a:spLocks noGrp="1"/>
          </p:cNvSpPr>
          <p:nvPr>
            <p:ph idx="1"/>
          </p:nvPr>
        </p:nvSpPr>
        <p:spPr>
          <a:xfrm>
            <a:off x="685800" y="1447800"/>
            <a:ext cx="7772400" cy="4495800"/>
          </a:xfrm>
        </p:spPr>
        <p:txBody>
          <a:bodyPr>
            <a:normAutofit/>
          </a:bodyPr>
          <a:lstStyle/>
          <a:p>
            <a:r>
              <a:rPr lang="en-US" dirty="0"/>
              <a:t>Quoting </a:t>
            </a:r>
            <a:r>
              <a:rPr lang="en-US" b="1" dirty="0">
                <a:latin typeface="Courier New" pitchFamily="49" charset="0"/>
                <a:cs typeface="Courier New" pitchFamily="49" charset="0"/>
              </a:rPr>
              <a:t>(quote …)</a:t>
            </a:r>
            <a:r>
              <a:rPr lang="en-US" dirty="0"/>
              <a:t> or </a:t>
            </a:r>
            <a:r>
              <a:rPr lang="en-US" dirty="0">
                <a:latin typeface="Courier New" pitchFamily="49" charset="0"/>
              </a:rPr>
              <a:t>'</a:t>
            </a:r>
            <a:r>
              <a:rPr lang="en-US" b="1" dirty="0">
                <a:latin typeface="Courier New" pitchFamily="49" charset="0"/>
                <a:cs typeface="Courier New" pitchFamily="49" charset="0"/>
              </a:rPr>
              <a:t>(…)</a:t>
            </a:r>
            <a:r>
              <a:rPr lang="en-US" dirty="0"/>
              <a:t> is a special form that makes “everything underneath” symbols and lists, not variables and calls</a:t>
            </a:r>
          </a:p>
          <a:p>
            <a:pPr lvl="1"/>
            <a:r>
              <a:rPr lang="en-US" dirty="0"/>
              <a:t>But then calling </a:t>
            </a:r>
            <a:r>
              <a:rPr lang="en-US" b="1" dirty="0" err="1">
                <a:latin typeface="Courier New" pitchFamily="49" charset="0"/>
                <a:cs typeface="Courier New" pitchFamily="49" charset="0"/>
              </a:rPr>
              <a:t>eval</a:t>
            </a:r>
            <a:r>
              <a:rPr lang="en-US" dirty="0"/>
              <a:t> on it looks up symbols as code</a:t>
            </a:r>
          </a:p>
          <a:p>
            <a:pPr lvl="1"/>
            <a:r>
              <a:rPr lang="en-US" dirty="0"/>
              <a:t>So </a:t>
            </a:r>
            <a:r>
              <a:rPr lang="en-US" b="1" dirty="0">
                <a:latin typeface="Courier New" pitchFamily="49" charset="0"/>
                <a:cs typeface="Courier New" pitchFamily="49" charset="0"/>
              </a:rPr>
              <a:t>quote</a:t>
            </a:r>
            <a:r>
              <a:rPr lang="en-US" dirty="0"/>
              <a:t> and </a:t>
            </a:r>
            <a:r>
              <a:rPr lang="en-US" b="1" dirty="0" err="1">
                <a:latin typeface="Courier New" pitchFamily="49" charset="0"/>
                <a:cs typeface="Courier New" pitchFamily="49" charset="0"/>
              </a:rPr>
              <a:t>eval</a:t>
            </a:r>
            <a:r>
              <a:rPr lang="en-US" dirty="0"/>
              <a:t> are </a:t>
            </a:r>
            <a:r>
              <a:rPr lang="en-US" i="1" dirty="0"/>
              <a:t>inverses</a:t>
            </a:r>
          </a:p>
          <a:p>
            <a:pPr lvl="1"/>
            <a:endParaRPr lang="en-US" dirty="0"/>
          </a:p>
          <a:p>
            <a:pPr marL="457200" lvl="1" indent="0">
              <a:buNone/>
            </a:pPr>
            <a:endParaRPr lang="en-US" dirty="0"/>
          </a:p>
          <a:p>
            <a:pPr lvl="1"/>
            <a:endParaRPr lang="en-US" dirty="0"/>
          </a:p>
          <a:p>
            <a:pPr lvl="1"/>
            <a:endParaRPr lang="en-US" dirty="0"/>
          </a:p>
          <a:p>
            <a:pPr lvl="1"/>
            <a:endParaRPr lang="en-US" dirty="0"/>
          </a:p>
        </p:txBody>
      </p:sp>
      <p:sp>
        <p:nvSpPr>
          <p:cNvPr id="7" name="Rectangle 3"/>
          <p:cNvSpPr txBox="1">
            <a:spLocks noChangeArrowheads="1"/>
          </p:cNvSpPr>
          <p:nvPr>
            <p:custDataLst>
              <p:tags r:id="rId1"/>
            </p:custDataLst>
          </p:nvPr>
        </p:nvSpPr>
        <p:spPr bwMode="auto">
          <a:xfrm>
            <a:off x="609600" y="4601414"/>
            <a:ext cx="3733800" cy="1066800"/>
          </a:xfrm>
          <a:prstGeom prst="rect">
            <a:avLst/>
          </a:prstGeom>
          <a:solidFill>
            <a:srgbClr val="FFFF99"/>
          </a:solid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nSpc>
                <a:spcPct val="90000"/>
              </a:lnSpc>
              <a:spcBef>
                <a:spcPts val="200"/>
              </a:spcBef>
              <a:defRPr/>
            </a:pPr>
            <a:r>
              <a:rPr lang="en-US" sz="2000" kern="0" dirty="0">
                <a:latin typeface="Courier New" pitchFamily="49" charset="0"/>
              </a:rPr>
              <a:t>(list </a:t>
            </a:r>
            <a:r>
              <a:rPr lang="en-US" sz="2000" dirty="0">
                <a:latin typeface="Courier New" pitchFamily="49" charset="0"/>
              </a:rPr>
              <a:t>'begin </a:t>
            </a:r>
          </a:p>
          <a:p>
            <a:pPr marL="342900" indent="-342900">
              <a:lnSpc>
                <a:spcPct val="90000"/>
              </a:lnSpc>
              <a:spcBef>
                <a:spcPts val="200"/>
              </a:spcBef>
              <a:defRPr/>
            </a:pPr>
            <a:r>
              <a:rPr lang="en-US" sz="2000" dirty="0">
                <a:latin typeface="Courier New" pitchFamily="49" charset="0"/>
              </a:rPr>
              <a:t>     (list 'print "hi") </a:t>
            </a:r>
          </a:p>
          <a:p>
            <a:pPr marL="342900" indent="-342900">
              <a:lnSpc>
                <a:spcPct val="90000"/>
              </a:lnSpc>
              <a:spcBef>
                <a:spcPts val="200"/>
              </a:spcBef>
              <a:defRPr/>
            </a:pPr>
            <a:r>
              <a:rPr lang="en-US" sz="2000" dirty="0">
                <a:latin typeface="Courier New" pitchFamily="49" charset="0"/>
              </a:rPr>
              <a:t>     (list '+ 4 2))</a:t>
            </a:r>
          </a:p>
          <a:p>
            <a:pPr marL="342900" indent="-342900">
              <a:lnSpc>
                <a:spcPct val="90000"/>
              </a:lnSpc>
              <a:spcBef>
                <a:spcPts val="200"/>
              </a:spcBef>
              <a:defRPr/>
            </a:pPr>
            <a:r>
              <a:rPr lang="en-US" sz="2000" kern="0" dirty="0">
                <a:latin typeface="Courier New" pitchFamily="49" charset="0"/>
              </a:rPr>
              <a:t>     </a:t>
            </a:r>
          </a:p>
          <a:p>
            <a:pPr marL="342900" indent="-342900">
              <a:lnSpc>
                <a:spcPct val="90000"/>
              </a:lnSpc>
              <a:spcBef>
                <a:spcPts val="200"/>
              </a:spcBef>
              <a:defRPr/>
            </a:pPr>
            <a:endParaRPr lang="en-US" sz="2000" kern="0" dirty="0">
              <a:latin typeface="Courier New" pitchFamily="49" charset="0"/>
            </a:endParaRPr>
          </a:p>
        </p:txBody>
      </p:sp>
      <p:sp>
        <p:nvSpPr>
          <p:cNvPr id="8" name="Rectangle 3"/>
          <p:cNvSpPr txBox="1">
            <a:spLocks noChangeArrowheads="1"/>
          </p:cNvSpPr>
          <p:nvPr>
            <p:custDataLst>
              <p:tags r:id="rId2"/>
            </p:custDataLst>
          </p:nvPr>
        </p:nvSpPr>
        <p:spPr bwMode="auto">
          <a:xfrm>
            <a:off x="5105400" y="4601414"/>
            <a:ext cx="3429000" cy="1066800"/>
          </a:xfrm>
          <a:prstGeom prst="rect">
            <a:avLst/>
          </a:prstGeom>
          <a:solidFill>
            <a:srgbClr val="FFFF99"/>
          </a:solid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nSpc>
                <a:spcPct val="90000"/>
              </a:lnSpc>
              <a:spcBef>
                <a:spcPts val="200"/>
              </a:spcBef>
              <a:defRPr/>
            </a:pPr>
            <a:r>
              <a:rPr lang="en-US" sz="2000" kern="0" dirty="0">
                <a:latin typeface="Courier New" pitchFamily="49" charset="0"/>
              </a:rPr>
              <a:t>(</a:t>
            </a:r>
            <a:r>
              <a:rPr lang="en-US" sz="2000" kern="0" dirty="0">
                <a:solidFill>
                  <a:schemeClr val="accent1">
                    <a:lumMod val="50000"/>
                  </a:schemeClr>
                </a:solidFill>
                <a:latin typeface="Courier New" pitchFamily="49" charset="0"/>
              </a:rPr>
              <a:t>quote</a:t>
            </a:r>
            <a:r>
              <a:rPr lang="en-US" sz="2000" kern="0" dirty="0">
                <a:latin typeface="Courier New" pitchFamily="49" charset="0"/>
              </a:rPr>
              <a:t> (</a:t>
            </a:r>
            <a:r>
              <a:rPr lang="en-US" sz="2000" dirty="0">
                <a:latin typeface="Courier New" pitchFamily="49" charset="0"/>
              </a:rPr>
              <a:t>begin </a:t>
            </a:r>
          </a:p>
          <a:p>
            <a:pPr marL="342900" indent="-342900">
              <a:lnSpc>
                <a:spcPct val="90000"/>
              </a:lnSpc>
              <a:spcBef>
                <a:spcPts val="200"/>
              </a:spcBef>
              <a:defRPr/>
            </a:pPr>
            <a:r>
              <a:rPr lang="en-US" sz="2000" dirty="0">
                <a:latin typeface="Courier New" pitchFamily="49" charset="0"/>
              </a:rPr>
              <a:t>         (print "hi") </a:t>
            </a:r>
          </a:p>
          <a:p>
            <a:pPr marL="342900" indent="-342900">
              <a:lnSpc>
                <a:spcPct val="90000"/>
              </a:lnSpc>
              <a:spcBef>
                <a:spcPts val="200"/>
              </a:spcBef>
              <a:defRPr/>
            </a:pPr>
            <a:r>
              <a:rPr lang="en-US" sz="2000" dirty="0">
                <a:latin typeface="Courier New" pitchFamily="49" charset="0"/>
              </a:rPr>
              <a:t>         (+ 4 2)))</a:t>
            </a:r>
          </a:p>
          <a:p>
            <a:pPr marL="342900" indent="-342900">
              <a:lnSpc>
                <a:spcPct val="90000"/>
              </a:lnSpc>
              <a:spcBef>
                <a:spcPts val="200"/>
              </a:spcBef>
              <a:defRPr/>
            </a:pPr>
            <a:r>
              <a:rPr lang="en-US" sz="2000" kern="0" dirty="0">
                <a:latin typeface="Courier New" pitchFamily="49" charset="0"/>
              </a:rPr>
              <a:t>     </a:t>
            </a:r>
          </a:p>
          <a:p>
            <a:pPr marL="342900" indent="-342900">
              <a:lnSpc>
                <a:spcPct val="90000"/>
              </a:lnSpc>
              <a:spcBef>
                <a:spcPts val="200"/>
              </a:spcBef>
              <a:defRPr/>
            </a:pPr>
            <a:endParaRPr lang="en-US" sz="2000" kern="0" dirty="0">
              <a:latin typeface="Courier New" pitchFamily="49" charset="0"/>
            </a:endParaRPr>
          </a:p>
        </p:txBody>
      </p:sp>
      <p:cxnSp>
        <p:nvCxnSpPr>
          <p:cNvPr id="10" name="Straight Connector 9"/>
          <p:cNvCxnSpPr/>
          <p:nvPr/>
        </p:nvCxnSpPr>
        <p:spPr bwMode="auto">
          <a:xfrm>
            <a:off x="4468328" y="5034244"/>
            <a:ext cx="533400" cy="0"/>
          </a:xfrm>
          <a:prstGeom prst="line">
            <a:avLst/>
          </a:prstGeom>
          <a:solidFill>
            <a:schemeClr val="accent1"/>
          </a:solidFill>
          <a:ln w="47625" cap="flat" cmpd="sng" algn="ctr">
            <a:solidFill>
              <a:schemeClr val="tx1"/>
            </a:solidFill>
            <a:prstDash val="solid"/>
            <a:round/>
            <a:headEnd type="none" w="med" len="med"/>
            <a:tailEnd type="none" w="med" len="med"/>
          </a:ln>
          <a:effectLst/>
        </p:spPr>
      </p:cxnSp>
      <p:cxnSp>
        <p:nvCxnSpPr>
          <p:cNvPr id="11" name="Straight Connector 10"/>
          <p:cNvCxnSpPr/>
          <p:nvPr/>
        </p:nvCxnSpPr>
        <p:spPr bwMode="auto">
          <a:xfrm>
            <a:off x="4468328" y="5186644"/>
            <a:ext cx="533400" cy="0"/>
          </a:xfrm>
          <a:prstGeom prst="line">
            <a:avLst/>
          </a:prstGeom>
          <a:solidFill>
            <a:schemeClr val="accent1"/>
          </a:solidFill>
          <a:ln w="476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4023019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 to implementing a language</a:t>
            </a:r>
          </a:p>
        </p:txBody>
      </p:sp>
      <p:sp>
        <p:nvSpPr>
          <p:cNvPr id="3" name="Content Placeholder 2"/>
          <p:cNvSpPr>
            <a:spLocks noGrp="1"/>
          </p:cNvSpPr>
          <p:nvPr>
            <p:ph idx="1"/>
          </p:nvPr>
        </p:nvSpPr>
        <p:spPr>
          <a:xfrm>
            <a:off x="0" y="1364430"/>
            <a:ext cx="4620058" cy="685800"/>
          </a:xfrm>
        </p:spPr>
        <p:txBody>
          <a:bodyPr>
            <a:normAutofit/>
          </a:bodyPr>
          <a:lstStyle/>
          <a:p>
            <a:pPr marL="0" indent="0">
              <a:buNone/>
            </a:pPr>
            <a:r>
              <a:rPr lang="en-US" b="1" dirty="0">
                <a:latin typeface="Courier New" pitchFamily="49" charset="0"/>
              </a:rPr>
              <a:t>"(cons 1 '(2 3))"</a:t>
            </a:r>
          </a:p>
          <a:p>
            <a:pPr marL="0" indent="0">
              <a:buNone/>
            </a:pPr>
            <a:endParaRPr lang="en-US" b="1" dirty="0"/>
          </a:p>
        </p:txBody>
      </p:sp>
      <p:sp>
        <p:nvSpPr>
          <p:cNvPr id="7" name="Right Arrow 6"/>
          <p:cNvSpPr/>
          <p:nvPr/>
        </p:nvSpPr>
        <p:spPr bwMode="auto">
          <a:xfrm rot="2317181">
            <a:off x="2183113" y="2114134"/>
            <a:ext cx="978408" cy="484632"/>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Times New Roman" pitchFamily="18" charset="0"/>
            </a:endParaRPr>
          </a:p>
        </p:txBody>
      </p:sp>
      <p:sp>
        <p:nvSpPr>
          <p:cNvPr id="8" name="TextBox 7"/>
          <p:cNvSpPr txBox="1"/>
          <p:nvPr/>
        </p:nvSpPr>
        <p:spPr>
          <a:xfrm>
            <a:off x="719259" y="2033314"/>
            <a:ext cx="1233799" cy="523220"/>
          </a:xfrm>
          <a:prstGeom prst="rect">
            <a:avLst/>
          </a:prstGeom>
          <a:noFill/>
        </p:spPr>
        <p:txBody>
          <a:bodyPr wrap="none" rtlCol="0">
            <a:spAutoFit/>
          </a:bodyPr>
          <a:lstStyle/>
          <a:p>
            <a:r>
              <a:rPr lang="en-US" sz="2800" dirty="0">
                <a:solidFill>
                  <a:schemeClr val="accent2"/>
                </a:solidFill>
              </a:rPr>
              <a:t>Parsing</a:t>
            </a:r>
          </a:p>
        </p:txBody>
      </p:sp>
      <p:sp>
        <p:nvSpPr>
          <p:cNvPr id="9" name="TextBox 8"/>
          <p:cNvSpPr txBox="1"/>
          <p:nvPr/>
        </p:nvSpPr>
        <p:spPr>
          <a:xfrm>
            <a:off x="3290670" y="2438400"/>
            <a:ext cx="800219" cy="400110"/>
          </a:xfrm>
          <a:prstGeom prst="rect">
            <a:avLst/>
          </a:prstGeom>
          <a:noFill/>
        </p:spPr>
        <p:txBody>
          <a:bodyPr wrap="none" rtlCol="0">
            <a:spAutoFit/>
          </a:bodyPr>
          <a:lstStyle/>
          <a:p>
            <a:r>
              <a:rPr lang="en-US" sz="2000" dirty="0">
                <a:latin typeface="Courier New" pitchFamily="49" charset="0"/>
                <a:cs typeface="Courier New" pitchFamily="49" charset="0"/>
              </a:rPr>
              <a:t>Call</a:t>
            </a:r>
          </a:p>
        </p:txBody>
      </p:sp>
      <p:cxnSp>
        <p:nvCxnSpPr>
          <p:cNvPr id="10" name="Straight Connector 9"/>
          <p:cNvCxnSpPr>
            <a:stCxn id="9" idx="2"/>
          </p:cNvCxnSpPr>
          <p:nvPr/>
        </p:nvCxnSpPr>
        <p:spPr bwMode="auto">
          <a:xfrm flipH="1">
            <a:off x="3022604" y="2838510"/>
            <a:ext cx="668176" cy="209490"/>
          </a:xfrm>
          <a:prstGeom prst="line">
            <a:avLst/>
          </a:prstGeom>
          <a:solidFill>
            <a:schemeClr val="accent1"/>
          </a:solidFill>
          <a:ln w="34925" cap="flat" cmpd="sng" algn="ctr">
            <a:solidFill>
              <a:schemeClr val="tx1"/>
            </a:solidFill>
            <a:prstDash val="solid"/>
            <a:round/>
            <a:headEnd type="none" w="med" len="med"/>
            <a:tailEnd type="none" w="med" len="med"/>
          </a:ln>
          <a:effectLst/>
        </p:spPr>
      </p:cxnSp>
      <p:cxnSp>
        <p:nvCxnSpPr>
          <p:cNvPr id="11" name="Straight Connector 10"/>
          <p:cNvCxnSpPr>
            <a:stCxn id="9" idx="2"/>
          </p:cNvCxnSpPr>
          <p:nvPr/>
        </p:nvCxnSpPr>
        <p:spPr bwMode="auto">
          <a:xfrm>
            <a:off x="3690780" y="2838510"/>
            <a:ext cx="551021" cy="209490"/>
          </a:xfrm>
          <a:prstGeom prst="line">
            <a:avLst/>
          </a:prstGeom>
          <a:solidFill>
            <a:schemeClr val="accent1"/>
          </a:solidFill>
          <a:ln w="34925" cap="flat" cmpd="sng" algn="ctr">
            <a:solidFill>
              <a:schemeClr val="tx1"/>
            </a:solidFill>
            <a:prstDash val="solid"/>
            <a:round/>
            <a:headEnd type="none" w="med" len="med"/>
            <a:tailEnd type="none" w="med" len="med"/>
          </a:ln>
          <a:effectLst/>
        </p:spPr>
      </p:cxnSp>
      <p:sp>
        <p:nvSpPr>
          <p:cNvPr id="12" name="TextBox 11"/>
          <p:cNvSpPr txBox="1"/>
          <p:nvPr/>
        </p:nvSpPr>
        <p:spPr>
          <a:xfrm>
            <a:off x="1955801" y="3028890"/>
            <a:ext cx="1415772" cy="400110"/>
          </a:xfrm>
          <a:prstGeom prst="rect">
            <a:avLst/>
          </a:prstGeom>
          <a:noFill/>
        </p:spPr>
        <p:txBody>
          <a:bodyPr wrap="none" rtlCol="0">
            <a:spAutoFit/>
          </a:bodyPr>
          <a:lstStyle/>
          <a:p>
            <a:r>
              <a:rPr lang="en-US" sz="2000" dirty="0">
                <a:latin typeface="Courier New" pitchFamily="49" charset="0"/>
                <a:cs typeface="Courier New" pitchFamily="49" charset="0"/>
              </a:rPr>
              <a:t>Function</a:t>
            </a:r>
          </a:p>
        </p:txBody>
      </p:sp>
      <p:sp>
        <p:nvSpPr>
          <p:cNvPr id="15" name="TextBox 14"/>
          <p:cNvSpPr txBox="1"/>
          <p:nvPr/>
        </p:nvSpPr>
        <p:spPr>
          <a:xfrm>
            <a:off x="3743405" y="3028890"/>
            <a:ext cx="1261884" cy="400110"/>
          </a:xfrm>
          <a:prstGeom prst="rect">
            <a:avLst/>
          </a:prstGeom>
          <a:noFill/>
        </p:spPr>
        <p:txBody>
          <a:bodyPr wrap="none" rtlCol="0">
            <a:spAutoFit/>
          </a:bodyPr>
          <a:lstStyle/>
          <a:p>
            <a:r>
              <a:rPr lang="en-US" sz="2000" dirty="0">
                <a:latin typeface="Courier New" pitchFamily="49" charset="0"/>
                <a:cs typeface="Courier New" pitchFamily="49" charset="0"/>
              </a:rPr>
              <a:t>Integer</a:t>
            </a:r>
          </a:p>
        </p:txBody>
      </p:sp>
      <p:cxnSp>
        <p:nvCxnSpPr>
          <p:cNvPr id="16" name="Straight Connector 15"/>
          <p:cNvCxnSpPr/>
          <p:nvPr/>
        </p:nvCxnSpPr>
        <p:spPr bwMode="auto">
          <a:xfrm flipH="1" flipV="1">
            <a:off x="4318001" y="3429000"/>
            <a:ext cx="13157" cy="234916"/>
          </a:xfrm>
          <a:prstGeom prst="line">
            <a:avLst/>
          </a:prstGeom>
          <a:solidFill>
            <a:schemeClr val="accent1"/>
          </a:solidFill>
          <a:ln w="34925" cap="flat" cmpd="sng" algn="ctr">
            <a:solidFill>
              <a:schemeClr val="tx1"/>
            </a:solidFill>
            <a:prstDash val="solid"/>
            <a:round/>
            <a:headEnd type="none" w="med" len="med"/>
            <a:tailEnd type="none" w="med" len="med"/>
          </a:ln>
          <a:effectLst/>
        </p:spPr>
      </p:cxnSp>
      <p:sp>
        <p:nvSpPr>
          <p:cNvPr id="17" name="TextBox 16"/>
          <p:cNvSpPr txBox="1"/>
          <p:nvPr/>
        </p:nvSpPr>
        <p:spPr>
          <a:xfrm>
            <a:off x="3363844" y="3618700"/>
            <a:ext cx="1415772" cy="400110"/>
          </a:xfrm>
          <a:prstGeom prst="rect">
            <a:avLst/>
          </a:prstGeom>
          <a:noFill/>
        </p:spPr>
        <p:txBody>
          <a:bodyPr wrap="none" rtlCol="0">
            <a:spAutoFit/>
          </a:bodyPr>
          <a:lstStyle/>
          <a:p>
            <a:r>
              <a:rPr lang="en-US" sz="2000" dirty="0">
                <a:latin typeface="Courier New" pitchFamily="49" charset="0"/>
                <a:cs typeface="Courier New" pitchFamily="49" charset="0"/>
              </a:rPr>
              <a:t>Constant</a:t>
            </a:r>
          </a:p>
        </p:txBody>
      </p:sp>
      <p:cxnSp>
        <p:nvCxnSpPr>
          <p:cNvPr id="18" name="Straight Connector 17"/>
          <p:cNvCxnSpPr>
            <a:stCxn id="19" idx="0"/>
          </p:cNvCxnSpPr>
          <p:nvPr/>
        </p:nvCxnSpPr>
        <p:spPr bwMode="auto">
          <a:xfrm flipV="1">
            <a:off x="4331158" y="3972808"/>
            <a:ext cx="745" cy="161835"/>
          </a:xfrm>
          <a:prstGeom prst="line">
            <a:avLst/>
          </a:prstGeom>
          <a:solidFill>
            <a:schemeClr val="accent1"/>
          </a:solidFill>
          <a:ln w="34925" cap="flat" cmpd="sng" algn="ctr">
            <a:solidFill>
              <a:schemeClr val="tx1"/>
            </a:solidFill>
            <a:prstDash val="solid"/>
            <a:round/>
            <a:headEnd type="none" w="med" len="med"/>
            <a:tailEnd type="none" w="med" len="med"/>
          </a:ln>
          <a:effectLst/>
        </p:spPr>
      </p:cxnSp>
      <p:sp>
        <p:nvSpPr>
          <p:cNvPr id="19" name="TextBox 18"/>
          <p:cNvSpPr txBox="1"/>
          <p:nvPr/>
        </p:nvSpPr>
        <p:spPr>
          <a:xfrm>
            <a:off x="4161881" y="4134643"/>
            <a:ext cx="338554" cy="400110"/>
          </a:xfrm>
          <a:prstGeom prst="rect">
            <a:avLst/>
          </a:prstGeom>
          <a:noFill/>
        </p:spPr>
        <p:txBody>
          <a:bodyPr wrap="none" rtlCol="0">
            <a:spAutoFit/>
          </a:bodyPr>
          <a:lstStyle/>
          <a:p>
            <a:r>
              <a:rPr lang="en-US" sz="2000" dirty="0">
                <a:latin typeface="Courier New" pitchFamily="49" charset="0"/>
                <a:cs typeface="Courier New" pitchFamily="49" charset="0"/>
              </a:rPr>
              <a:t>1</a:t>
            </a:r>
          </a:p>
        </p:txBody>
      </p:sp>
      <p:sp>
        <p:nvSpPr>
          <p:cNvPr id="20" name="TextBox 19"/>
          <p:cNvSpPr txBox="1"/>
          <p:nvPr/>
        </p:nvSpPr>
        <p:spPr>
          <a:xfrm>
            <a:off x="2263577" y="3612170"/>
            <a:ext cx="800219" cy="400110"/>
          </a:xfrm>
          <a:prstGeom prst="rect">
            <a:avLst/>
          </a:prstGeom>
          <a:noFill/>
        </p:spPr>
        <p:txBody>
          <a:bodyPr wrap="none" rtlCol="0">
            <a:spAutoFit/>
          </a:bodyPr>
          <a:lstStyle/>
          <a:p>
            <a:r>
              <a:rPr lang="en-US" sz="2000" dirty="0">
                <a:latin typeface="Courier New" pitchFamily="49" charset="0"/>
                <a:cs typeface="Courier New" pitchFamily="49" charset="0"/>
              </a:rPr>
              <a:t>cons</a:t>
            </a:r>
          </a:p>
        </p:txBody>
      </p:sp>
      <p:cxnSp>
        <p:nvCxnSpPr>
          <p:cNvPr id="22" name="Straight Connector 21"/>
          <p:cNvCxnSpPr>
            <a:stCxn id="20" idx="0"/>
            <a:endCxn id="12" idx="2"/>
          </p:cNvCxnSpPr>
          <p:nvPr/>
        </p:nvCxnSpPr>
        <p:spPr bwMode="auto">
          <a:xfrm flipV="1">
            <a:off x="2663687" y="3429000"/>
            <a:ext cx="0" cy="183170"/>
          </a:xfrm>
          <a:prstGeom prst="line">
            <a:avLst/>
          </a:prstGeom>
          <a:solidFill>
            <a:schemeClr val="accent1"/>
          </a:solidFill>
          <a:ln w="34925" cap="flat" cmpd="sng" algn="ctr">
            <a:solidFill>
              <a:schemeClr val="tx1"/>
            </a:solidFill>
            <a:prstDash val="solid"/>
            <a:round/>
            <a:headEnd type="none" w="med" len="med"/>
            <a:tailEnd type="none" w="med" len="med"/>
          </a:ln>
          <a:effectLst/>
        </p:spPr>
      </p:cxnSp>
      <p:sp>
        <p:nvSpPr>
          <p:cNvPr id="34" name="Right Arrow 33"/>
          <p:cNvSpPr/>
          <p:nvPr/>
        </p:nvSpPr>
        <p:spPr bwMode="auto">
          <a:xfrm>
            <a:off x="5015993" y="4829064"/>
            <a:ext cx="978408" cy="484632"/>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Times New Roman" pitchFamily="18" charset="0"/>
            </a:endParaRPr>
          </a:p>
        </p:txBody>
      </p:sp>
      <p:sp>
        <p:nvSpPr>
          <p:cNvPr id="35" name="TextBox 34"/>
          <p:cNvSpPr txBox="1"/>
          <p:nvPr/>
        </p:nvSpPr>
        <p:spPr>
          <a:xfrm>
            <a:off x="1881454" y="4645486"/>
            <a:ext cx="2604944" cy="1384995"/>
          </a:xfrm>
          <a:prstGeom prst="rect">
            <a:avLst/>
          </a:prstGeom>
          <a:noFill/>
        </p:spPr>
        <p:txBody>
          <a:bodyPr wrap="none" rtlCol="0">
            <a:spAutoFit/>
          </a:bodyPr>
          <a:lstStyle/>
          <a:p>
            <a:r>
              <a:rPr lang="en-US" sz="2800" dirty="0">
                <a:solidFill>
                  <a:schemeClr val="accent2"/>
                </a:solidFill>
              </a:rPr>
              <a:t>Static checking</a:t>
            </a:r>
          </a:p>
          <a:p>
            <a:r>
              <a:rPr lang="en-US" sz="2800" dirty="0">
                <a:solidFill>
                  <a:schemeClr val="accent2"/>
                </a:solidFill>
              </a:rPr>
              <a:t>(what is checked</a:t>
            </a:r>
          </a:p>
          <a:p>
            <a:r>
              <a:rPr lang="en-US" sz="2800" dirty="0">
                <a:solidFill>
                  <a:schemeClr val="accent2"/>
                </a:solidFill>
              </a:rPr>
              <a:t>  depends on PL)</a:t>
            </a:r>
          </a:p>
        </p:txBody>
      </p:sp>
      <p:sp>
        <p:nvSpPr>
          <p:cNvPr id="36" name="TextBox 35"/>
          <p:cNvSpPr txBox="1"/>
          <p:nvPr/>
        </p:nvSpPr>
        <p:spPr>
          <a:xfrm>
            <a:off x="6111039" y="4787058"/>
            <a:ext cx="1399742" cy="1200329"/>
          </a:xfrm>
          <a:prstGeom prst="rect">
            <a:avLst/>
          </a:prstGeom>
          <a:noFill/>
        </p:spPr>
        <p:txBody>
          <a:bodyPr wrap="none" rtlCol="0">
            <a:spAutoFit/>
          </a:bodyPr>
          <a:lstStyle/>
          <a:p>
            <a:r>
              <a:rPr lang="en-US" dirty="0"/>
              <a:t>Possible </a:t>
            </a:r>
          </a:p>
          <a:p>
            <a:r>
              <a:rPr lang="en-US" dirty="0"/>
              <a:t>Errors /</a:t>
            </a:r>
          </a:p>
          <a:p>
            <a:r>
              <a:rPr lang="en-US" dirty="0"/>
              <a:t>warnings</a:t>
            </a:r>
          </a:p>
        </p:txBody>
      </p:sp>
      <p:sp>
        <p:nvSpPr>
          <p:cNvPr id="37" name="TextBox 36"/>
          <p:cNvSpPr txBox="1"/>
          <p:nvPr/>
        </p:nvSpPr>
        <p:spPr>
          <a:xfrm>
            <a:off x="5515517" y="5935440"/>
            <a:ext cx="2241331" cy="830997"/>
          </a:xfrm>
          <a:prstGeom prst="rect">
            <a:avLst/>
          </a:prstGeom>
          <a:noFill/>
        </p:spPr>
        <p:txBody>
          <a:bodyPr wrap="square" rtlCol="0">
            <a:spAutoFit/>
          </a:bodyPr>
          <a:lstStyle/>
          <a:p>
            <a:r>
              <a:rPr lang="en-US" dirty="0">
                <a:solidFill>
                  <a:schemeClr val="accent2"/>
                </a:solidFill>
              </a:rPr>
              <a:t>Rest of </a:t>
            </a:r>
          </a:p>
          <a:p>
            <a:r>
              <a:rPr lang="en-US" dirty="0">
                <a:solidFill>
                  <a:schemeClr val="accent2"/>
                </a:solidFill>
              </a:rPr>
              <a:t>implementation</a:t>
            </a:r>
          </a:p>
        </p:txBody>
      </p:sp>
      <p:sp>
        <p:nvSpPr>
          <p:cNvPr id="38" name="Right Arrow 37"/>
          <p:cNvSpPr/>
          <p:nvPr/>
        </p:nvSpPr>
        <p:spPr bwMode="auto">
          <a:xfrm rot="2317181">
            <a:off x="4561484" y="5465526"/>
            <a:ext cx="978408" cy="484632"/>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Times New Roman" pitchFamily="18" charset="0"/>
            </a:endParaRPr>
          </a:p>
        </p:txBody>
      </p:sp>
      <p:sp>
        <p:nvSpPr>
          <p:cNvPr id="39" name="Right Arrow 38"/>
          <p:cNvSpPr/>
          <p:nvPr/>
        </p:nvSpPr>
        <p:spPr bwMode="auto">
          <a:xfrm>
            <a:off x="4177754" y="1758602"/>
            <a:ext cx="978408" cy="484632"/>
          </a:xfrm>
          <a:prstGeom prst="right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Times New Roman" pitchFamily="18" charset="0"/>
            </a:endParaRPr>
          </a:p>
        </p:txBody>
      </p:sp>
      <p:sp>
        <p:nvSpPr>
          <p:cNvPr id="40" name="TextBox 39"/>
          <p:cNvSpPr txBox="1"/>
          <p:nvPr/>
        </p:nvSpPr>
        <p:spPr>
          <a:xfrm>
            <a:off x="5236441" y="1358838"/>
            <a:ext cx="1399742" cy="1200329"/>
          </a:xfrm>
          <a:prstGeom prst="rect">
            <a:avLst/>
          </a:prstGeom>
          <a:noFill/>
        </p:spPr>
        <p:txBody>
          <a:bodyPr wrap="none" rtlCol="0">
            <a:spAutoFit/>
          </a:bodyPr>
          <a:lstStyle/>
          <a:p>
            <a:r>
              <a:rPr lang="en-US" dirty="0"/>
              <a:t>Possible </a:t>
            </a:r>
          </a:p>
          <a:p>
            <a:r>
              <a:rPr lang="en-US" dirty="0"/>
              <a:t>Errors /</a:t>
            </a:r>
          </a:p>
          <a:p>
            <a:r>
              <a:rPr lang="en-US" dirty="0"/>
              <a:t>warnings</a:t>
            </a:r>
          </a:p>
        </p:txBody>
      </p:sp>
      <p:cxnSp>
        <p:nvCxnSpPr>
          <p:cNvPr id="41" name="Straight Connector 40"/>
          <p:cNvCxnSpPr>
            <a:stCxn id="9" idx="2"/>
          </p:cNvCxnSpPr>
          <p:nvPr/>
        </p:nvCxnSpPr>
        <p:spPr bwMode="auto">
          <a:xfrm>
            <a:off x="3690780" y="2838510"/>
            <a:ext cx="1814417" cy="206371"/>
          </a:xfrm>
          <a:prstGeom prst="line">
            <a:avLst/>
          </a:prstGeom>
          <a:solidFill>
            <a:schemeClr val="accent1"/>
          </a:solidFill>
          <a:ln w="34925" cap="flat" cmpd="sng" algn="ctr">
            <a:solidFill>
              <a:schemeClr val="tx1"/>
            </a:solidFill>
            <a:prstDash val="solid"/>
            <a:round/>
            <a:headEnd type="none" w="med" len="med"/>
            <a:tailEnd type="none" w="med" len="med"/>
          </a:ln>
          <a:effectLst/>
        </p:spPr>
      </p:cxnSp>
      <p:sp>
        <p:nvSpPr>
          <p:cNvPr id="42" name="TextBox 41"/>
          <p:cNvSpPr txBox="1"/>
          <p:nvPr/>
        </p:nvSpPr>
        <p:spPr>
          <a:xfrm>
            <a:off x="5236441" y="3025417"/>
            <a:ext cx="800219" cy="400110"/>
          </a:xfrm>
          <a:prstGeom prst="rect">
            <a:avLst/>
          </a:prstGeom>
          <a:noFill/>
        </p:spPr>
        <p:txBody>
          <a:bodyPr wrap="none" rtlCol="0">
            <a:spAutoFit/>
          </a:bodyPr>
          <a:lstStyle/>
          <a:p>
            <a:r>
              <a:rPr lang="en-US" sz="2000" dirty="0">
                <a:latin typeface="Courier New" pitchFamily="49" charset="0"/>
                <a:cs typeface="Courier New" pitchFamily="49" charset="0"/>
              </a:rPr>
              <a:t>List</a:t>
            </a:r>
          </a:p>
        </p:txBody>
      </p:sp>
      <p:cxnSp>
        <p:nvCxnSpPr>
          <p:cNvPr id="43" name="Straight Connector 42"/>
          <p:cNvCxnSpPr>
            <a:endCxn id="42" idx="2"/>
          </p:cNvCxnSpPr>
          <p:nvPr/>
        </p:nvCxnSpPr>
        <p:spPr bwMode="auto">
          <a:xfrm flipV="1">
            <a:off x="5448256" y="3425527"/>
            <a:ext cx="188295" cy="153474"/>
          </a:xfrm>
          <a:prstGeom prst="line">
            <a:avLst/>
          </a:prstGeom>
          <a:solidFill>
            <a:schemeClr val="accent1"/>
          </a:solidFill>
          <a:ln w="34925" cap="flat" cmpd="sng" algn="ctr">
            <a:solidFill>
              <a:schemeClr val="tx1"/>
            </a:solidFill>
            <a:prstDash val="solid"/>
            <a:round/>
            <a:headEnd type="none" w="med" len="med"/>
            <a:tailEnd type="none" w="med" len="med"/>
          </a:ln>
          <a:effectLst/>
        </p:spPr>
      </p:cxnSp>
      <p:cxnSp>
        <p:nvCxnSpPr>
          <p:cNvPr id="45" name="Straight Connector 44"/>
          <p:cNvCxnSpPr>
            <a:stCxn id="42" idx="2"/>
          </p:cNvCxnSpPr>
          <p:nvPr/>
        </p:nvCxnSpPr>
        <p:spPr bwMode="auto">
          <a:xfrm>
            <a:off x="5636551" y="3425527"/>
            <a:ext cx="948976" cy="192360"/>
          </a:xfrm>
          <a:prstGeom prst="line">
            <a:avLst/>
          </a:prstGeom>
          <a:solidFill>
            <a:schemeClr val="accent1"/>
          </a:solidFill>
          <a:ln w="34925" cap="flat" cmpd="sng" algn="ctr">
            <a:solidFill>
              <a:schemeClr val="tx1"/>
            </a:solidFill>
            <a:prstDash val="solid"/>
            <a:round/>
            <a:headEnd type="none" w="med" len="med"/>
            <a:tailEnd type="none" w="med" len="med"/>
          </a:ln>
          <a:effectLst/>
        </p:spPr>
      </p:cxnSp>
      <p:sp>
        <p:nvSpPr>
          <p:cNvPr id="49" name="TextBox 48"/>
          <p:cNvSpPr txBox="1"/>
          <p:nvPr/>
        </p:nvSpPr>
        <p:spPr>
          <a:xfrm>
            <a:off x="4968574" y="3621360"/>
            <a:ext cx="1415772" cy="400110"/>
          </a:xfrm>
          <a:prstGeom prst="rect">
            <a:avLst/>
          </a:prstGeom>
          <a:noFill/>
        </p:spPr>
        <p:txBody>
          <a:bodyPr wrap="none" rtlCol="0">
            <a:spAutoFit/>
          </a:bodyPr>
          <a:lstStyle/>
          <a:p>
            <a:r>
              <a:rPr lang="en-US" sz="2000" dirty="0">
                <a:latin typeface="Courier New" pitchFamily="49" charset="0"/>
                <a:cs typeface="Courier New" pitchFamily="49" charset="0"/>
              </a:rPr>
              <a:t>Constant</a:t>
            </a:r>
          </a:p>
        </p:txBody>
      </p:sp>
      <p:sp>
        <p:nvSpPr>
          <p:cNvPr id="52" name="TextBox 51"/>
          <p:cNvSpPr txBox="1"/>
          <p:nvPr/>
        </p:nvSpPr>
        <p:spPr>
          <a:xfrm>
            <a:off x="6460247" y="3628610"/>
            <a:ext cx="1415772" cy="400110"/>
          </a:xfrm>
          <a:prstGeom prst="rect">
            <a:avLst/>
          </a:prstGeom>
          <a:noFill/>
        </p:spPr>
        <p:txBody>
          <a:bodyPr wrap="none" rtlCol="0">
            <a:spAutoFit/>
          </a:bodyPr>
          <a:lstStyle/>
          <a:p>
            <a:r>
              <a:rPr lang="en-US" sz="2000" dirty="0">
                <a:latin typeface="Courier New" pitchFamily="49" charset="0"/>
                <a:cs typeface="Courier New" pitchFamily="49" charset="0"/>
              </a:rPr>
              <a:t>Constant</a:t>
            </a:r>
          </a:p>
        </p:txBody>
      </p:sp>
      <p:cxnSp>
        <p:nvCxnSpPr>
          <p:cNvPr id="57" name="Straight Connector 56"/>
          <p:cNvCxnSpPr/>
          <p:nvPr/>
        </p:nvCxnSpPr>
        <p:spPr bwMode="auto">
          <a:xfrm flipV="1">
            <a:off x="5646830" y="3989422"/>
            <a:ext cx="745" cy="161835"/>
          </a:xfrm>
          <a:prstGeom prst="line">
            <a:avLst/>
          </a:prstGeom>
          <a:solidFill>
            <a:schemeClr val="accent1"/>
          </a:solidFill>
          <a:ln w="34925" cap="flat" cmpd="sng" algn="ctr">
            <a:solidFill>
              <a:schemeClr val="tx1"/>
            </a:solidFill>
            <a:prstDash val="solid"/>
            <a:round/>
            <a:headEnd type="none" w="med" len="med"/>
            <a:tailEnd type="none" w="med" len="med"/>
          </a:ln>
          <a:effectLst/>
        </p:spPr>
      </p:cxnSp>
      <p:sp>
        <p:nvSpPr>
          <p:cNvPr id="58" name="TextBox 57"/>
          <p:cNvSpPr txBox="1"/>
          <p:nvPr/>
        </p:nvSpPr>
        <p:spPr>
          <a:xfrm>
            <a:off x="5477553" y="4151257"/>
            <a:ext cx="338554" cy="400110"/>
          </a:xfrm>
          <a:prstGeom prst="rect">
            <a:avLst/>
          </a:prstGeom>
          <a:noFill/>
        </p:spPr>
        <p:txBody>
          <a:bodyPr wrap="none" rtlCol="0">
            <a:spAutoFit/>
          </a:bodyPr>
          <a:lstStyle/>
          <a:p>
            <a:r>
              <a:rPr lang="en-US" sz="2000" dirty="0">
                <a:latin typeface="Courier New" pitchFamily="49" charset="0"/>
                <a:cs typeface="Courier New" pitchFamily="49" charset="0"/>
              </a:rPr>
              <a:t>2</a:t>
            </a:r>
          </a:p>
        </p:txBody>
      </p:sp>
      <p:cxnSp>
        <p:nvCxnSpPr>
          <p:cNvPr id="59" name="Straight Connector 58"/>
          <p:cNvCxnSpPr/>
          <p:nvPr/>
        </p:nvCxnSpPr>
        <p:spPr bwMode="auto">
          <a:xfrm flipV="1">
            <a:off x="7155983" y="3972808"/>
            <a:ext cx="745" cy="161835"/>
          </a:xfrm>
          <a:prstGeom prst="line">
            <a:avLst/>
          </a:prstGeom>
          <a:solidFill>
            <a:schemeClr val="accent1"/>
          </a:solidFill>
          <a:ln w="34925" cap="flat" cmpd="sng" algn="ctr">
            <a:solidFill>
              <a:schemeClr val="tx1"/>
            </a:solidFill>
            <a:prstDash val="solid"/>
            <a:round/>
            <a:headEnd type="none" w="med" len="med"/>
            <a:tailEnd type="none" w="med" len="med"/>
          </a:ln>
          <a:effectLst/>
        </p:spPr>
      </p:cxnSp>
      <p:sp>
        <p:nvSpPr>
          <p:cNvPr id="60" name="TextBox 59"/>
          <p:cNvSpPr txBox="1"/>
          <p:nvPr/>
        </p:nvSpPr>
        <p:spPr>
          <a:xfrm>
            <a:off x="6986706" y="4134643"/>
            <a:ext cx="338554" cy="400110"/>
          </a:xfrm>
          <a:prstGeom prst="rect">
            <a:avLst/>
          </a:prstGeom>
          <a:noFill/>
        </p:spPr>
        <p:txBody>
          <a:bodyPr wrap="none" rtlCol="0">
            <a:spAutoFit/>
          </a:bodyPr>
          <a:lstStyle/>
          <a:p>
            <a:r>
              <a:rPr lang="en-US" sz="2000" dirty="0">
                <a:latin typeface="Courier New" pitchFamily="49" charset="0"/>
                <a:cs typeface="Courier New" pitchFamily="49" charset="0"/>
              </a:rPr>
              <a:t>3</a:t>
            </a:r>
          </a:p>
        </p:txBody>
      </p:sp>
    </p:spTree>
    <p:extLst>
      <p:ext uri="{BB962C8B-B14F-4D97-AF65-F5344CB8AC3E}">
        <p14:creationId xmlns:p14="http://schemas.microsoft.com/office/powerpoint/2010/main" val="28958491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Skipping those steps</a:t>
            </a:r>
          </a:p>
        </p:txBody>
      </p:sp>
      <p:sp>
        <p:nvSpPr>
          <p:cNvPr id="3" name="Content Placeholder 2"/>
          <p:cNvSpPr>
            <a:spLocks noGrp="1"/>
          </p:cNvSpPr>
          <p:nvPr>
            <p:ph idx="1"/>
          </p:nvPr>
        </p:nvSpPr>
        <p:spPr/>
        <p:txBody>
          <a:bodyPr>
            <a:normAutofit fontScale="85000" lnSpcReduction="20000"/>
          </a:bodyPr>
          <a:lstStyle/>
          <a:p>
            <a:pPr marL="0" indent="0">
              <a:buNone/>
            </a:pPr>
            <a:r>
              <a:rPr lang="en-US" dirty="0"/>
              <a:t>LISP/Scheme-like languages have an interesting property:</a:t>
            </a:r>
          </a:p>
          <a:p>
            <a:pPr lvl="1"/>
            <a:r>
              <a:rPr lang="en-US" dirty="0"/>
              <a:t>The format in which we write the program code (a list) is identical to the main data structure the language itself uses to represent data (a list).</a:t>
            </a:r>
          </a:p>
          <a:p>
            <a:pPr lvl="1"/>
            <a:r>
              <a:rPr lang="en-US" dirty="0"/>
              <a:t>Because these lists are always fully parenthesized, we get parsing essentially for free!</a:t>
            </a:r>
          </a:p>
          <a:p>
            <a:pPr lvl="1"/>
            <a:r>
              <a:rPr lang="en-US" dirty="0"/>
              <a:t>Not so in Python, C++, Java, etc.</a:t>
            </a:r>
            <a:br>
              <a:rPr lang="en-US" dirty="0"/>
            </a:br>
            <a:endParaRPr lang="en-US" dirty="0"/>
          </a:p>
          <a:p>
            <a:pPr marL="0" indent="0">
              <a:buNone/>
            </a:pPr>
            <a:r>
              <a:rPr lang="en-US" dirty="0"/>
              <a:t>We can also, for simplicity, skip static checking.</a:t>
            </a:r>
          </a:p>
          <a:p>
            <a:pPr lvl="1"/>
            <a:r>
              <a:rPr lang="en-US" dirty="0"/>
              <a:t>Assume subexpressions have correct types.</a:t>
            </a:r>
          </a:p>
          <a:p>
            <a:pPr lvl="2"/>
            <a:r>
              <a:rPr lang="en-US" dirty="0"/>
              <a:t>We will not worry about </a:t>
            </a:r>
            <a:r>
              <a:rPr lang="en-US" b="1" dirty="0">
                <a:latin typeface="Courier New" pitchFamily="49" charset="0"/>
                <a:cs typeface="Courier New" pitchFamily="49" charset="0"/>
              </a:rPr>
              <a:t>(add #f "hi").</a:t>
            </a:r>
          </a:p>
          <a:p>
            <a:pPr lvl="1"/>
            <a:r>
              <a:rPr lang="en-US" dirty="0"/>
              <a:t>Interpreter will just crash.</a:t>
            </a:r>
            <a:endParaRPr lang="en-US" i="1" dirty="0"/>
          </a:p>
        </p:txBody>
      </p:sp>
    </p:spTree>
    <p:extLst>
      <p:ext uri="{BB962C8B-B14F-4D97-AF65-F5344CB8AC3E}">
        <p14:creationId xmlns:p14="http://schemas.microsoft.com/office/powerpoint/2010/main" val="411397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Write (Mini-)Racket in Racket</a:t>
            </a:r>
          </a:p>
        </p:txBody>
      </p:sp>
      <p:pic>
        <p:nvPicPr>
          <p:cNvPr id="4" name="Picture 3"/>
          <p:cNvPicPr>
            <a:picLocks noChangeAspect="1"/>
          </p:cNvPicPr>
          <p:nvPr/>
        </p:nvPicPr>
        <p:blipFill>
          <a:blip r:embed="rId3"/>
          <a:stretch>
            <a:fillRect/>
          </a:stretch>
        </p:blipFill>
        <p:spPr>
          <a:xfrm>
            <a:off x="1621787" y="1520072"/>
            <a:ext cx="5929476" cy="4538397"/>
          </a:xfrm>
          <a:prstGeom prst="rect">
            <a:avLst/>
          </a:prstGeom>
        </p:spPr>
      </p:pic>
      <p:pic>
        <p:nvPicPr>
          <p:cNvPr id="5" name="Picture 4"/>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922874" y="2407983"/>
            <a:ext cx="1479999" cy="1132785"/>
          </a:xfrm>
          <a:prstGeom prst="rect">
            <a:avLst/>
          </a:prstGeom>
        </p:spPr>
      </p:pic>
    </p:spTree>
    <p:extLst>
      <p:ext uri="{BB962C8B-B14F-4D97-AF65-F5344CB8AC3E}">
        <p14:creationId xmlns:p14="http://schemas.microsoft.com/office/powerpoint/2010/main" val="45122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Mini-Racket</a:t>
            </a:r>
          </a:p>
        </p:txBody>
      </p:sp>
      <p:sp>
        <p:nvSpPr>
          <p:cNvPr id="3" name="Content Placeholder 2"/>
          <p:cNvSpPr>
            <a:spLocks noGrp="1"/>
          </p:cNvSpPr>
          <p:nvPr>
            <p:ph idx="1"/>
          </p:nvPr>
        </p:nvSpPr>
        <p:spPr/>
        <p:txBody>
          <a:bodyPr/>
          <a:lstStyle/>
          <a:p>
            <a:r>
              <a:rPr lang="en-US" dirty="0"/>
              <a:t>Only one data type: numbers.</a:t>
            </a:r>
          </a:p>
          <a:p>
            <a:pPr lvl="1"/>
            <a:r>
              <a:rPr lang="en-US" dirty="0"/>
              <a:t>No </a:t>
            </a:r>
            <a:r>
              <a:rPr lang="en-US" dirty="0" err="1"/>
              <a:t>booleans</a:t>
            </a:r>
            <a:r>
              <a:rPr lang="en-US" dirty="0"/>
              <a:t>, lists, etc.</a:t>
            </a:r>
          </a:p>
          <a:p>
            <a:r>
              <a:rPr lang="en-US" dirty="0"/>
              <a:t>Mini-Racket will use </a:t>
            </a:r>
            <a:r>
              <a:rPr lang="en-US" i="1" dirty="0"/>
              <a:t>names</a:t>
            </a:r>
            <a:r>
              <a:rPr lang="en-US" dirty="0"/>
              <a:t> for all functions rather than symbols.</a:t>
            </a:r>
          </a:p>
          <a:p>
            <a:pPr lvl="1"/>
            <a:r>
              <a:rPr lang="en-US" dirty="0">
                <a:latin typeface="Courier" charset="0"/>
                <a:ea typeface="Courier" charset="0"/>
                <a:cs typeface="Courier" charset="0"/>
              </a:rPr>
              <a:t>add</a:t>
            </a:r>
            <a:r>
              <a:rPr lang="en-US" dirty="0"/>
              <a:t>, </a:t>
            </a:r>
            <a:r>
              <a:rPr lang="en-US" dirty="0">
                <a:latin typeface="Courier" charset="0"/>
                <a:ea typeface="Courier" charset="0"/>
                <a:cs typeface="Courier" charset="0"/>
              </a:rPr>
              <a:t>sub</a:t>
            </a:r>
            <a:r>
              <a:rPr lang="en-US" dirty="0"/>
              <a:t>, </a:t>
            </a:r>
            <a:r>
              <a:rPr lang="en-US" dirty="0" err="1">
                <a:latin typeface="Courier" charset="0"/>
                <a:ea typeface="Courier" charset="0"/>
                <a:cs typeface="Courier" charset="0"/>
              </a:rPr>
              <a:t>mul</a:t>
            </a:r>
            <a:r>
              <a:rPr lang="en-US" dirty="0"/>
              <a:t>, etc.</a:t>
            </a:r>
          </a:p>
          <a:p>
            <a:r>
              <a:rPr lang="en-US" dirty="0"/>
              <a:t>Simplified mechanisms for conditionals, function definitions, and function calls.</a:t>
            </a:r>
          </a:p>
        </p:txBody>
      </p:sp>
    </p:spTree>
    <p:extLst>
      <p:ext uri="{BB962C8B-B14F-4D97-AF65-F5344CB8AC3E}">
        <p14:creationId xmlns:p14="http://schemas.microsoft.com/office/powerpoint/2010/main" val="85707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78307"/>
          </a:xfrm>
        </p:spPr>
        <p:txBody>
          <a:bodyPr/>
          <a:lstStyle/>
          <a:p>
            <a:r>
              <a:rPr lang="en-US" dirty="0"/>
              <a:t>Heart of the interpreter</a:t>
            </a:r>
          </a:p>
        </p:txBody>
      </p:sp>
      <p:pic>
        <p:nvPicPr>
          <p:cNvPr id="6" name="Picture 5"/>
          <p:cNvPicPr>
            <a:picLocks noChangeAspect="1"/>
          </p:cNvPicPr>
          <p:nvPr/>
        </p:nvPicPr>
        <p:blipFill>
          <a:blip r:embed="rId3"/>
          <a:stretch>
            <a:fillRect/>
          </a:stretch>
        </p:blipFill>
        <p:spPr>
          <a:xfrm>
            <a:off x="812800" y="1253906"/>
            <a:ext cx="7518400" cy="2997200"/>
          </a:xfrm>
          <a:prstGeom prst="rect">
            <a:avLst/>
          </a:prstGeom>
        </p:spPr>
      </p:pic>
      <p:sp>
        <p:nvSpPr>
          <p:cNvPr id="8" name="TextBox 7"/>
          <p:cNvSpPr txBox="1"/>
          <p:nvPr/>
        </p:nvSpPr>
        <p:spPr>
          <a:xfrm>
            <a:off x="457200" y="4578948"/>
            <a:ext cx="8336501" cy="1692771"/>
          </a:xfrm>
          <a:prstGeom prst="rect">
            <a:avLst/>
          </a:prstGeom>
          <a:noFill/>
        </p:spPr>
        <p:txBody>
          <a:bodyPr wrap="square" rtlCol="0">
            <a:spAutoFit/>
          </a:bodyPr>
          <a:lstStyle/>
          <a:p>
            <a:pPr marL="457200" indent="-457200">
              <a:buFont typeface="Arial"/>
              <a:buChar char="•"/>
            </a:pPr>
            <a:r>
              <a:rPr lang="en-US" sz="2600" b="1" dirty="0">
                <a:latin typeface="Courier" charset="0"/>
                <a:ea typeface="Courier" charset="0"/>
                <a:cs typeface="Courier" charset="0"/>
              </a:rPr>
              <a:t>mini-</a:t>
            </a:r>
            <a:r>
              <a:rPr lang="en-US" sz="2600" b="1" dirty="0" err="1">
                <a:latin typeface="Courier" charset="0"/>
                <a:ea typeface="Courier" charset="0"/>
                <a:cs typeface="Courier" charset="0"/>
              </a:rPr>
              <a:t>eval</a:t>
            </a:r>
            <a:r>
              <a:rPr lang="en-US" sz="2600" dirty="0"/>
              <a:t>: Evaluates an expression and returns a value (will call </a:t>
            </a:r>
            <a:r>
              <a:rPr lang="en-US" sz="2600" b="1" dirty="0">
                <a:latin typeface="Courier" charset="0"/>
                <a:ea typeface="Courier" charset="0"/>
                <a:cs typeface="Courier" charset="0"/>
              </a:rPr>
              <a:t>mini-apply</a:t>
            </a:r>
            <a:r>
              <a:rPr lang="en-US" sz="2600" b="1" dirty="0">
                <a:ea typeface="Courier" charset="0"/>
                <a:cs typeface="Courier" charset="0"/>
              </a:rPr>
              <a:t> </a:t>
            </a:r>
            <a:r>
              <a:rPr lang="en-US" sz="2600" dirty="0"/>
              <a:t>to handle functions) </a:t>
            </a:r>
          </a:p>
          <a:p>
            <a:pPr marL="457200" indent="-457200">
              <a:buFont typeface="Arial"/>
              <a:buChar char="•"/>
            </a:pPr>
            <a:r>
              <a:rPr lang="en-US" sz="2600" b="1" dirty="0">
                <a:latin typeface="Courier" charset="0"/>
                <a:ea typeface="Courier" charset="0"/>
                <a:cs typeface="Courier" charset="0"/>
              </a:rPr>
              <a:t>mini-apply</a:t>
            </a:r>
            <a:r>
              <a:rPr lang="en-US" sz="2600" dirty="0"/>
              <a:t>: Takes a function and argument values and evaluate its body (calls </a:t>
            </a:r>
            <a:r>
              <a:rPr lang="en-US" sz="2600" b="1" dirty="0">
                <a:latin typeface="Courier" charset="0"/>
                <a:ea typeface="Courier" charset="0"/>
                <a:cs typeface="Courier" charset="0"/>
              </a:rPr>
              <a:t>mini-</a:t>
            </a:r>
            <a:r>
              <a:rPr lang="en-US" sz="2600" b="1" dirty="0" err="1">
                <a:latin typeface="Courier" charset="0"/>
                <a:ea typeface="Courier" charset="0"/>
                <a:cs typeface="Courier" charset="0"/>
              </a:rPr>
              <a:t>eval</a:t>
            </a:r>
            <a:r>
              <a:rPr lang="en-US" sz="2600" dirty="0"/>
              <a:t>).</a:t>
            </a:r>
          </a:p>
        </p:txBody>
      </p:sp>
    </p:spTree>
    <p:extLst>
      <p:ext uri="{BB962C8B-B14F-4D97-AF65-F5344CB8AC3E}">
        <p14:creationId xmlns:p14="http://schemas.microsoft.com/office/powerpoint/2010/main" val="29772430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72756"/>
            <a:ext cx="8229600" cy="5753408"/>
          </a:xfrm>
        </p:spPr>
        <p:txBody>
          <a:bodyPr>
            <a:normAutofit lnSpcReduction="10000"/>
          </a:bodyPr>
          <a:lstStyle/>
          <a:p>
            <a:pPr marL="0" indent="0">
              <a:buNone/>
            </a:pPr>
            <a:r>
              <a:rPr lang="en-US" b="1" dirty="0">
                <a:latin typeface="Courier"/>
                <a:cs typeface="Courier"/>
              </a:rPr>
              <a:t>(define (mini-</a:t>
            </a:r>
            <a:r>
              <a:rPr lang="en-US" b="1" dirty="0" err="1">
                <a:latin typeface="Courier"/>
                <a:cs typeface="Courier"/>
              </a:rPr>
              <a:t>eval</a:t>
            </a:r>
            <a:r>
              <a:rPr lang="en-US" b="1" dirty="0">
                <a:latin typeface="Courier"/>
                <a:cs typeface="Courier"/>
              </a:rPr>
              <a:t> </a:t>
            </a:r>
            <a:r>
              <a:rPr lang="en-US" b="1" dirty="0" err="1">
                <a:latin typeface="Courier"/>
                <a:cs typeface="Courier"/>
              </a:rPr>
              <a:t>expr</a:t>
            </a:r>
            <a:r>
              <a:rPr lang="en-US" b="1" dirty="0">
                <a:latin typeface="Courier"/>
                <a:cs typeface="Courier"/>
              </a:rPr>
              <a:t> </a:t>
            </a:r>
            <a:r>
              <a:rPr lang="en-US" b="1" dirty="0" err="1">
                <a:latin typeface="Courier"/>
                <a:cs typeface="Courier"/>
              </a:rPr>
              <a:t>env</a:t>
            </a:r>
            <a:r>
              <a:rPr lang="en-US" b="1" dirty="0">
                <a:latin typeface="Courier"/>
                <a:cs typeface="Courier"/>
              </a:rPr>
              <a:t>)</a:t>
            </a:r>
          </a:p>
          <a:p>
            <a:pPr marL="0" indent="0">
              <a:buNone/>
            </a:pPr>
            <a:r>
              <a:rPr lang="en-US" b="1" dirty="0">
                <a:latin typeface="Courier"/>
                <a:cs typeface="Courier"/>
              </a:rPr>
              <a:t>  </a:t>
            </a:r>
            <a:r>
              <a:rPr lang="en-US" dirty="0">
                <a:latin typeface="Arial"/>
                <a:cs typeface="Arial"/>
              </a:rPr>
              <a:t>is this a ______ expression?</a:t>
            </a:r>
          </a:p>
          <a:p>
            <a:pPr marL="0" indent="0">
              <a:buNone/>
            </a:pPr>
            <a:r>
              <a:rPr lang="en-US" dirty="0">
                <a:latin typeface="Arial"/>
                <a:cs typeface="Arial"/>
              </a:rPr>
              <a:t>    if so, then call our special handler </a:t>
            </a:r>
          </a:p>
          <a:p>
            <a:pPr marL="0" indent="0">
              <a:buNone/>
            </a:pPr>
            <a:r>
              <a:rPr lang="en-US" dirty="0">
                <a:latin typeface="Arial"/>
                <a:cs typeface="Arial"/>
              </a:rPr>
              <a:t>       for that type of expression.</a:t>
            </a:r>
          </a:p>
          <a:p>
            <a:pPr marL="0" indent="0">
              <a:buNone/>
            </a:pPr>
            <a:r>
              <a:rPr lang="en-US" b="1" dirty="0">
                <a:latin typeface="Courier"/>
                <a:cs typeface="Courier"/>
              </a:rPr>
              <a:t>)</a:t>
            </a:r>
          </a:p>
          <a:p>
            <a:pPr marL="0" indent="0">
              <a:buNone/>
            </a:pPr>
            <a:r>
              <a:rPr lang="en-US" dirty="0">
                <a:latin typeface="Arial"/>
                <a:cs typeface="Arial"/>
              </a:rPr>
              <a:t>What kind of expressions will we have?</a:t>
            </a:r>
          </a:p>
          <a:p>
            <a:r>
              <a:rPr lang="en-US" dirty="0">
                <a:latin typeface="Arial"/>
                <a:cs typeface="Arial"/>
              </a:rPr>
              <a:t>numbers</a:t>
            </a:r>
          </a:p>
          <a:p>
            <a:r>
              <a:rPr lang="en-US" dirty="0">
                <a:latin typeface="Arial"/>
                <a:cs typeface="Arial"/>
              </a:rPr>
              <a:t>variables (symbols)</a:t>
            </a:r>
          </a:p>
          <a:p>
            <a:r>
              <a:rPr lang="en-US" dirty="0">
                <a:latin typeface="Arial"/>
                <a:cs typeface="Arial"/>
              </a:rPr>
              <a:t>math function calls</a:t>
            </a:r>
          </a:p>
          <a:p>
            <a:r>
              <a:rPr lang="en-US" dirty="0">
                <a:latin typeface="Arial"/>
                <a:cs typeface="Arial"/>
              </a:rPr>
              <a:t>others as we need them</a:t>
            </a:r>
          </a:p>
        </p:txBody>
      </p:sp>
    </p:spTree>
    <p:extLst>
      <p:ext uri="{BB962C8B-B14F-4D97-AF65-F5344CB8AC3E}">
        <p14:creationId xmlns:p14="http://schemas.microsoft.com/office/powerpoint/2010/main" val="21217145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Implementing PLs</a:t>
            </a:r>
          </a:p>
        </p:txBody>
      </p:sp>
      <p:sp>
        <p:nvSpPr>
          <p:cNvPr id="3" name="Content Placeholder 2"/>
          <p:cNvSpPr>
            <a:spLocks noGrp="1"/>
          </p:cNvSpPr>
          <p:nvPr>
            <p:ph idx="1"/>
          </p:nvPr>
        </p:nvSpPr>
        <p:spPr/>
        <p:txBody>
          <a:bodyPr>
            <a:normAutofit fontScale="85000" lnSpcReduction="20000"/>
          </a:bodyPr>
          <a:lstStyle/>
          <a:p>
            <a:pPr marL="0" indent="0">
              <a:buNone/>
            </a:pPr>
            <a:r>
              <a:rPr lang="en-US" dirty="0"/>
              <a:t>Most of the course is learning fundamental concepts for </a:t>
            </a:r>
            <a:r>
              <a:rPr lang="en-US" i="1" dirty="0"/>
              <a:t>using</a:t>
            </a:r>
            <a:r>
              <a:rPr lang="en-US" dirty="0"/>
              <a:t> and </a:t>
            </a:r>
            <a:r>
              <a:rPr lang="en-US" i="1" dirty="0"/>
              <a:t>understanding</a:t>
            </a:r>
            <a:r>
              <a:rPr lang="en-US" dirty="0"/>
              <a:t> </a:t>
            </a:r>
            <a:r>
              <a:rPr lang="en-US" dirty="0" err="1"/>
              <a:t>PLs.</a:t>
            </a:r>
            <a:endParaRPr lang="en-US" dirty="0"/>
          </a:p>
          <a:p>
            <a:pPr lvl="1"/>
            <a:r>
              <a:rPr lang="en-US" dirty="0"/>
              <a:t>Syntax vs. semantics vs. idioms.</a:t>
            </a:r>
          </a:p>
          <a:p>
            <a:pPr lvl="1"/>
            <a:r>
              <a:rPr lang="en-US" dirty="0"/>
              <a:t>Powerful constructs like closures, first-class objects, iterators (streams), multithreading, …</a:t>
            </a:r>
          </a:p>
          <a:p>
            <a:pPr marL="0" indent="0">
              <a:buNone/>
            </a:pPr>
            <a:r>
              <a:rPr lang="en-US" dirty="0"/>
              <a:t>An educated computer scientist should also know some things about </a:t>
            </a:r>
            <a:r>
              <a:rPr lang="en-US" i="1" dirty="0"/>
              <a:t>implementing</a:t>
            </a:r>
            <a:r>
              <a:rPr lang="en-US" dirty="0"/>
              <a:t> </a:t>
            </a:r>
            <a:r>
              <a:rPr lang="en-US" dirty="0" err="1"/>
              <a:t>PLs.</a:t>
            </a:r>
            <a:endParaRPr lang="en-US" dirty="0"/>
          </a:p>
          <a:p>
            <a:pPr lvl="1"/>
            <a:r>
              <a:rPr lang="en-US" dirty="0"/>
              <a:t>Implementing something requires fully understanding its semantics.</a:t>
            </a:r>
          </a:p>
          <a:p>
            <a:pPr lvl="1"/>
            <a:r>
              <a:rPr lang="en-US" dirty="0"/>
              <a:t>Things like closures and objects are not “magic.”</a:t>
            </a:r>
          </a:p>
          <a:p>
            <a:pPr lvl="1"/>
            <a:r>
              <a:rPr lang="en-US" dirty="0"/>
              <a:t>Many programming tasks are like implementing small </a:t>
            </a:r>
            <a:r>
              <a:rPr lang="en-US" dirty="0" err="1"/>
              <a:t>PLs.</a:t>
            </a:r>
            <a:endParaRPr lang="en-US" dirty="0"/>
          </a:p>
          <a:p>
            <a:pPr lvl="2"/>
            <a:r>
              <a:rPr lang="en-US" dirty="0"/>
              <a:t>Example: "connect-the-dots programming language" from 141.</a:t>
            </a:r>
          </a:p>
          <a:p>
            <a:pPr lvl="1"/>
            <a:endParaRPr lang="en-US" dirty="0"/>
          </a:p>
        </p:txBody>
      </p:sp>
    </p:spTree>
    <p:extLst>
      <p:ext uri="{BB962C8B-B14F-4D97-AF65-F5344CB8AC3E}">
        <p14:creationId xmlns:p14="http://schemas.microsoft.com/office/powerpoint/2010/main" val="269670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62310"/>
            <a:ext cx="8229600" cy="5863854"/>
          </a:xfrm>
        </p:spPr>
        <p:txBody>
          <a:bodyPr/>
          <a:lstStyle/>
          <a:p>
            <a:r>
              <a:rPr lang="en-US" dirty="0"/>
              <a:t>How do we evaluate a (literal) number?</a:t>
            </a:r>
          </a:p>
          <a:p>
            <a:pPr lvl="1"/>
            <a:r>
              <a:rPr lang="en-US" dirty="0"/>
              <a:t>That is, when the interpreter sees a number, what value should it return?</a:t>
            </a:r>
          </a:p>
          <a:p>
            <a:endParaRPr lang="en-US" dirty="0"/>
          </a:p>
          <a:p>
            <a:r>
              <a:rPr lang="en-US" dirty="0"/>
              <a:t>Just return it!</a:t>
            </a:r>
          </a:p>
          <a:p>
            <a:endParaRPr lang="en-US" dirty="0"/>
          </a:p>
          <a:p>
            <a:r>
              <a:rPr lang="en-US" dirty="0" err="1"/>
              <a:t>Psuedocode</a:t>
            </a:r>
            <a:r>
              <a:rPr lang="en-US" dirty="0"/>
              <a:t> for first line of </a:t>
            </a:r>
            <a:r>
              <a:rPr lang="en-US" b="1" dirty="0">
                <a:latin typeface="Courier"/>
                <a:cs typeface="Courier"/>
              </a:rPr>
              <a:t>mini-</a:t>
            </a:r>
            <a:r>
              <a:rPr lang="en-US" b="1" dirty="0" err="1">
                <a:latin typeface="Courier"/>
                <a:cs typeface="Courier"/>
              </a:rPr>
              <a:t>eval</a:t>
            </a:r>
            <a:r>
              <a:rPr lang="en-US" dirty="0"/>
              <a:t>:</a:t>
            </a:r>
          </a:p>
          <a:p>
            <a:pPr lvl="1"/>
            <a:r>
              <a:rPr lang="en-US" dirty="0"/>
              <a:t>If this expression is a number, then return it.</a:t>
            </a:r>
          </a:p>
        </p:txBody>
      </p:sp>
    </p:spTree>
    <p:extLst>
      <p:ext uri="{BB962C8B-B14F-4D97-AF65-F5344CB8AC3E}">
        <p14:creationId xmlns:p14="http://schemas.microsoft.com/office/powerpoint/2010/main" val="1871244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48504"/>
            <a:ext cx="8229600" cy="5877660"/>
          </a:xfrm>
        </p:spPr>
        <p:txBody>
          <a:bodyPr/>
          <a:lstStyle/>
          <a:p>
            <a:r>
              <a:rPr lang="en-US" dirty="0"/>
              <a:t>How do we handle </a:t>
            </a:r>
            <a:r>
              <a:rPr lang="en-US" dirty="0">
                <a:latin typeface="Courier"/>
                <a:cs typeface="Courier"/>
              </a:rPr>
              <a:t>(add 3 4)</a:t>
            </a:r>
            <a:r>
              <a:rPr lang="en-US" dirty="0"/>
              <a:t>?</a:t>
            </a:r>
          </a:p>
          <a:p>
            <a:endParaRPr lang="en-US" dirty="0"/>
          </a:p>
          <a:p>
            <a:r>
              <a:rPr lang="en-US" dirty="0"/>
              <a:t>Need two functions:</a:t>
            </a:r>
          </a:p>
          <a:p>
            <a:pPr lvl="1"/>
            <a:r>
              <a:rPr lang="en-US" dirty="0"/>
              <a:t>One to detect that an expression is an addition expression.</a:t>
            </a:r>
          </a:p>
          <a:p>
            <a:pPr lvl="1"/>
            <a:r>
              <a:rPr lang="en-US" dirty="0"/>
              <a:t>One to evaluate the expression.</a:t>
            </a:r>
          </a:p>
        </p:txBody>
      </p:sp>
    </p:spTree>
    <p:extLst>
      <p:ext uri="{BB962C8B-B14F-4D97-AF65-F5344CB8AC3E}">
        <p14:creationId xmlns:p14="http://schemas.microsoft.com/office/powerpoint/2010/main" val="20573188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urier"/>
                <a:cs typeface="Courier"/>
              </a:rPr>
              <a:t>(add 3 4)</a:t>
            </a:r>
          </a:p>
        </p:txBody>
      </p:sp>
      <p:sp>
        <p:nvSpPr>
          <p:cNvPr id="3" name="Content Placeholder 2"/>
          <p:cNvSpPr>
            <a:spLocks noGrp="1"/>
          </p:cNvSpPr>
          <p:nvPr>
            <p:ph idx="1"/>
          </p:nvPr>
        </p:nvSpPr>
        <p:spPr/>
        <p:txBody>
          <a:bodyPr/>
          <a:lstStyle/>
          <a:p>
            <a:r>
              <a:rPr lang="en-US" dirty="0"/>
              <a:t>Is this an expression an addition expression?</a:t>
            </a:r>
          </a:p>
          <a:p>
            <a:pPr marL="0" indent="0">
              <a:buNone/>
            </a:pPr>
            <a:r>
              <a:rPr lang="en-US" dirty="0">
                <a:latin typeface="Courier"/>
                <a:cs typeface="Courier"/>
              </a:rPr>
              <a:t>(equal? 'add (car </a:t>
            </a:r>
            <a:r>
              <a:rPr lang="en-US" dirty="0" err="1">
                <a:latin typeface="Courier"/>
                <a:cs typeface="Courier"/>
              </a:rPr>
              <a:t>expr</a:t>
            </a:r>
            <a:r>
              <a:rPr lang="en-US" dirty="0">
                <a:latin typeface="Courier"/>
                <a:cs typeface="Courier"/>
              </a:rPr>
              <a:t>))</a:t>
            </a:r>
          </a:p>
          <a:p>
            <a:pPr marL="0" indent="0">
              <a:buNone/>
            </a:pPr>
            <a:endParaRPr lang="en-US" dirty="0"/>
          </a:p>
          <a:p>
            <a:r>
              <a:rPr lang="en-US" dirty="0"/>
              <a:t>Evaluate an addition expression:</a:t>
            </a:r>
          </a:p>
          <a:p>
            <a:pPr marL="0" indent="0">
              <a:buNone/>
            </a:pPr>
            <a:r>
              <a:rPr lang="en-US" dirty="0">
                <a:latin typeface="Courier"/>
                <a:cs typeface="Courier"/>
              </a:rPr>
              <a:t>(+ (</a:t>
            </a:r>
            <a:r>
              <a:rPr lang="en-US" dirty="0" err="1">
                <a:latin typeface="Courier"/>
                <a:cs typeface="Courier"/>
              </a:rPr>
              <a:t>cadr</a:t>
            </a:r>
            <a:r>
              <a:rPr lang="en-US" dirty="0">
                <a:latin typeface="Courier"/>
                <a:cs typeface="Courier"/>
              </a:rPr>
              <a:t> </a:t>
            </a:r>
            <a:r>
              <a:rPr lang="en-US" dirty="0" err="1">
                <a:latin typeface="Courier"/>
                <a:cs typeface="Courier"/>
              </a:rPr>
              <a:t>expr</a:t>
            </a:r>
            <a:r>
              <a:rPr lang="en-US" dirty="0">
                <a:latin typeface="Courier"/>
                <a:cs typeface="Courier"/>
              </a:rPr>
              <a:t>) (</a:t>
            </a:r>
            <a:r>
              <a:rPr lang="en-US" dirty="0" err="1">
                <a:latin typeface="Courier"/>
                <a:cs typeface="Courier"/>
              </a:rPr>
              <a:t>caddr</a:t>
            </a:r>
            <a:r>
              <a:rPr lang="en-US" dirty="0">
                <a:latin typeface="Courier"/>
                <a:cs typeface="Courier"/>
              </a:rPr>
              <a:t> </a:t>
            </a:r>
            <a:r>
              <a:rPr lang="en-US" dirty="0" err="1">
                <a:latin typeface="Courier"/>
                <a:cs typeface="Courier"/>
              </a:rPr>
              <a:t>expr</a:t>
            </a:r>
            <a:r>
              <a:rPr lang="en-US" dirty="0">
                <a:latin typeface="Courier"/>
                <a:cs typeface="Courier"/>
              </a:rPr>
              <a:t>))</a:t>
            </a:r>
          </a:p>
          <a:p>
            <a:pPr marL="0" indent="0">
              <a:buNone/>
            </a:pPr>
            <a:endParaRPr lang="en-US" dirty="0"/>
          </a:p>
        </p:txBody>
      </p:sp>
    </p:spTree>
    <p:extLst>
      <p:ext uri="{BB962C8B-B14F-4D97-AF65-F5344CB8AC3E}">
        <p14:creationId xmlns:p14="http://schemas.microsoft.com/office/powerpoint/2010/main" val="7947017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 try (lab, part 1)</a:t>
            </a:r>
          </a:p>
        </p:txBody>
      </p:sp>
      <p:sp>
        <p:nvSpPr>
          <p:cNvPr id="3" name="Content Placeholder 2"/>
          <p:cNvSpPr>
            <a:spLocks noGrp="1"/>
          </p:cNvSpPr>
          <p:nvPr>
            <p:ph idx="1"/>
          </p:nvPr>
        </p:nvSpPr>
        <p:spPr/>
        <p:txBody>
          <a:bodyPr/>
          <a:lstStyle/>
          <a:p>
            <a:r>
              <a:rPr lang="en-US" dirty="0"/>
              <a:t>Add subtraction (e.g., sub)</a:t>
            </a:r>
          </a:p>
          <a:p>
            <a:r>
              <a:rPr lang="en-US" dirty="0"/>
              <a:t>Add multiplication (</a:t>
            </a:r>
            <a:r>
              <a:rPr lang="en-US" dirty="0" err="1"/>
              <a:t>mul</a:t>
            </a:r>
            <a:r>
              <a:rPr lang="en-US" dirty="0"/>
              <a:t>)</a:t>
            </a:r>
          </a:p>
          <a:p>
            <a:r>
              <a:rPr lang="en-US" dirty="0"/>
              <a:t>Add division (div)</a:t>
            </a:r>
          </a:p>
          <a:p>
            <a:r>
              <a:rPr lang="en-US" dirty="0"/>
              <a:t>Add exponentiation (</a:t>
            </a:r>
            <a:r>
              <a:rPr lang="en-US" dirty="0" err="1"/>
              <a:t>exp</a:t>
            </a:r>
            <a:r>
              <a:rPr lang="en-US" dirty="0"/>
              <a:t>)</a:t>
            </a:r>
          </a:p>
          <a:p>
            <a:r>
              <a:rPr lang="en-US" dirty="0"/>
              <a:t>Optional: </a:t>
            </a:r>
          </a:p>
          <a:p>
            <a:pPr lvl="1"/>
            <a:r>
              <a:rPr lang="en-US" dirty="0"/>
              <a:t>Add other primitives, like </a:t>
            </a:r>
            <a:r>
              <a:rPr lang="en-US" dirty="0" err="1"/>
              <a:t>sqrt</a:t>
            </a:r>
            <a:r>
              <a:rPr lang="en-US" dirty="0"/>
              <a:t>, abs, etc.  </a:t>
            </a:r>
          </a:p>
          <a:p>
            <a:pPr lvl="1"/>
            <a:r>
              <a:rPr lang="en-US" dirty="0"/>
              <a:t>Make sub work with single arguments (returns the negation).</a:t>
            </a:r>
          </a:p>
        </p:txBody>
      </p:sp>
    </p:spTree>
    <p:extLst>
      <p:ext uri="{BB962C8B-B14F-4D97-AF65-F5344CB8AC3E}">
        <p14:creationId xmlns:p14="http://schemas.microsoft.com/office/powerpoint/2010/main" val="1582009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3 (add 4 5))</a:t>
            </a:r>
          </a:p>
        </p:txBody>
      </p:sp>
      <p:sp>
        <p:nvSpPr>
          <p:cNvPr id="3" name="Content Placeholder 2"/>
          <p:cNvSpPr>
            <a:spLocks noGrp="1"/>
          </p:cNvSpPr>
          <p:nvPr>
            <p:ph idx="1"/>
          </p:nvPr>
        </p:nvSpPr>
        <p:spPr/>
        <p:txBody>
          <a:bodyPr/>
          <a:lstStyle/>
          <a:p>
            <a:r>
              <a:rPr lang="en-US" dirty="0"/>
              <a:t>Why doesn't this work?</a:t>
            </a:r>
          </a:p>
        </p:txBody>
      </p:sp>
    </p:spTree>
    <p:extLst>
      <p:ext uri="{BB962C8B-B14F-4D97-AF65-F5344CB8AC3E}">
        <p14:creationId xmlns:p14="http://schemas.microsoft.com/office/powerpoint/2010/main" val="893711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 3 (add 4 5))</a:t>
            </a:r>
          </a:p>
        </p:txBody>
      </p:sp>
      <p:sp>
        <p:nvSpPr>
          <p:cNvPr id="3" name="Content Placeholder 2"/>
          <p:cNvSpPr>
            <a:spLocks noGrp="1"/>
          </p:cNvSpPr>
          <p:nvPr>
            <p:ph idx="1"/>
          </p:nvPr>
        </p:nvSpPr>
        <p:spPr/>
        <p:txBody>
          <a:bodyPr/>
          <a:lstStyle/>
          <a:p>
            <a:r>
              <a:rPr lang="en-US" dirty="0"/>
              <a:t>How </a:t>
            </a:r>
            <a:r>
              <a:rPr lang="en-US" i="1" dirty="0"/>
              <a:t>should</a:t>
            </a:r>
            <a:r>
              <a:rPr lang="en-US" dirty="0"/>
              <a:t> our language evaluate this sort of expression?</a:t>
            </a:r>
          </a:p>
          <a:p>
            <a:r>
              <a:rPr lang="en-US" dirty="0"/>
              <a:t>We could forbid this kind of expression.</a:t>
            </a:r>
          </a:p>
          <a:p>
            <a:pPr lvl="1"/>
            <a:r>
              <a:rPr lang="en-US" dirty="0"/>
              <a:t>Insist things to be added always be numbers.</a:t>
            </a:r>
          </a:p>
          <a:p>
            <a:r>
              <a:rPr lang="en-US" dirty="0"/>
              <a:t>Or, we could allow the things to be added to be expressions themselves.</a:t>
            </a:r>
          </a:p>
          <a:p>
            <a:pPr lvl="1"/>
            <a:r>
              <a:rPr lang="en-US" dirty="0"/>
              <a:t>Need a recursive call to </a:t>
            </a:r>
            <a:r>
              <a:rPr lang="en-US" dirty="0">
                <a:latin typeface="Courier" charset="0"/>
                <a:ea typeface="Courier" charset="0"/>
                <a:cs typeface="Courier" charset="0"/>
              </a:rPr>
              <a:t>mini-</a:t>
            </a:r>
            <a:r>
              <a:rPr lang="en-US" dirty="0" err="1">
                <a:latin typeface="Courier" charset="0"/>
                <a:ea typeface="Courier" charset="0"/>
                <a:cs typeface="Courier" charset="0"/>
              </a:rPr>
              <a:t>eval</a:t>
            </a:r>
            <a:r>
              <a:rPr lang="en-US" dirty="0"/>
              <a:t> inside </a:t>
            </a:r>
            <a:r>
              <a:rPr lang="en-US" dirty="0" err="1">
                <a:latin typeface="Courier" charset="0"/>
                <a:ea typeface="Courier" charset="0"/>
                <a:cs typeface="Courier" charset="0"/>
              </a:rPr>
              <a:t>eval</a:t>
            </a:r>
            <a:r>
              <a:rPr lang="en-US" dirty="0">
                <a:latin typeface="Courier" charset="0"/>
                <a:ea typeface="Courier" charset="0"/>
                <a:cs typeface="Courier" charset="0"/>
              </a:rPr>
              <a:t>-add</a:t>
            </a:r>
            <a:r>
              <a:rPr lang="en-US" dirty="0">
                <a:ea typeface="Courier" charset="0"/>
                <a:cs typeface="Courier" charset="0"/>
              </a:rPr>
              <a:t>.</a:t>
            </a:r>
          </a:p>
          <a:p>
            <a:endParaRPr lang="en-US" dirty="0"/>
          </a:p>
        </p:txBody>
      </p:sp>
    </p:spTree>
    <p:extLst>
      <p:ext uri="{BB962C8B-B14F-4D97-AF65-F5344CB8AC3E}">
        <p14:creationId xmlns:p14="http://schemas.microsoft.com/office/powerpoint/2010/main" val="2315423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 try (lab, part 2)</a:t>
            </a:r>
          </a:p>
        </p:txBody>
      </p:sp>
      <p:sp>
        <p:nvSpPr>
          <p:cNvPr id="3" name="Content Placeholder 2"/>
          <p:cNvSpPr>
            <a:spLocks noGrp="1"/>
          </p:cNvSpPr>
          <p:nvPr>
            <p:ph idx="1"/>
          </p:nvPr>
        </p:nvSpPr>
        <p:spPr/>
        <p:txBody>
          <a:bodyPr/>
          <a:lstStyle/>
          <a:p>
            <a:r>
              <a:rPr lang="en-US" dirty="0"/>
              <a:t>Fix your math commands so that they will recursively evaluate their arguments.</a:t>
            </a:r>
          </a:p>
        </p:txBody>
      </p:sp>
    </p:spTree>
    <p:extLst>
      <p:ext uri="{BB962C8B-B14F-4D97-AF65-F5344CB8AC3E}">
        <p14:creationId xmlns:p14="http://schemas.microsoft.com/office/powerpoint/2010/main" val="23698400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Adding Variables</a:t>
            </a:r>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8897215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Implementing variables</a:t>
            </a:r>
          </a:p>
        </p:txBody>
      </p:sp>
      <p:sp>
        <p:nvSpPr>
          <p:cNvPr id="3" name="Content Placeholder 2"/>
          <p:cNvSpPr>
            <a:spLocks noGrp="1"/>
          </p:cNvSpPr>
          <p:nvPr>
            <p:ph idx="1"/>
          </p:nvPr>
        </p:nvSpPr>
        <p:spPr/>
        <p:txBody>
          <a:bodyPr/>
          <a:lstStyle/>
          <a:p>
            <a:r>
              <a:rPr lang="en-US" dirty="0"/>
              <a:t>Represent a </a:t>
            </a:r>
            <a:r>
              <a:rPr lang="en-US" i="1" dirty="0"/>
              <a:t>frame</a:t>
            </a:r>
            <a:r>
              <a:rPr lang="en-US" dirty="0"/>
              <a:t> as a hash table.</a:t>
            </a:r>
          </a:p>
          <a:p>
            <a:r>
              <a:rPr lang="en-US" dirty="0"/>
              <a:t>Racket's hash tables:</a:t>
            </a:r>
          </a:p>
          <a:p>
            <a:pPr marL="0" indent="0">
              <a:buNone/>
            </a:pPr>
            <a:r>
              <a:rPr lang="en-US" b="1" dirty="0">
                <a:latin typeface="Courier"/>
                <a:cs typeface="Courier"/>
              </a:rPr>
              <a:t>(define table (make-hash))</a:t>
            </a:r>
          </a:p>
          <a:p>
            <a:pPr marL="0" indent="0">
              <a:buNone/>
            </a:pPr>
            <a:r>
              <a:rPr lang="en-US" b="1" dirty="0">
                <a:latin typeface="Courier"/>
                <a:cs typeface="Courier"/>
              </a:rPr>
              <a:t>(hash-set! table key value)</a:t>
            </a:r>
          </a:p>
          <a:p>
            <a:pPr marL="0" indent="0">
              <a:buNone/>
            </a:pPr>
            <a:r>
              <a:rPr lang="en-US" b="1" dirty="0">
                <a:latin typeface="Courier"/>
                <a:cs typeface="Courier"/>
              </a:rPr>
              <a:t>(hash-has-key? table key)</a:t>
            </a:r>
          </a:p>
          <a:p>
            <a:pPr marL="0" indent="0">
              <a:buNone/>
            </a:pPr>
            <a:r>
              <a:rPr lang="en-US" b="1" dirty="0">
                <a:latin typeface="Courier"/>
                <a:cs typeface="Courier"/>
              </a:rPr>
              <a:t>(hash-ref table key)</a:t>
            </a:r>
          </a:p>
        </p:txBody>
      </p:sp>
    </p:spTree>
    <p:extLst>
      <p:ext uri="{BB962C8B-B14F-4D97-AF65-F5344CB8AC3E}">
        <p14:creationId xmlns:p14="http://schemas.microsoft.com/office/powerpoint/2010/main" val="8556476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Implementing variables</a:t>
            </a:r>
          </a:p>
        </p:txBody>
      </p:sp>
      <p:sp>
        <p:nvSpPr>
          <p:cNvPr id="3" name="Content Placeholder 2"/>
          <p:cNvSpPr>
            <a:spLocks noGrp="1"/>
          </p:cNvSpPr>
          <p:nvPr>
            <p:ph idx="1"/>
          </p:nvPr>
        </p:nvSpPr>
        <p:spPr>
          <a:xfrm>
            <a:off x="457200" y="1600200"/>
            <a:ext cx="8229600" cy="4750439"/>
          </a:xfrm>
        </p:spPr>
        <p:txBody>
          <a:bodyPr/>
          <a:lstStyle/>
          <a:p>
            <a:r>
              <a:rPr lang="en-US" dirty="0"/>
              <a:t>Represent an environment as a list of frames.</a:t>
            </a:r>
          </a:p>
        </p:txBody>
      </p:sp>
      <p:sp>
        <p:nvSpPr>
          <p:cNvPr id="4" name="TextBox 3"/>
          <p:cNvSpPr txBox="1"/>
          <p:nvPr/>
        </p:nvSpPr>
        <p:spPr>
          <a:xfrm>
            <a:off x="704049" y="2443616"/>
            <a:ext cx="1366682" cy="1200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sz="2400" b="1" u="sng" dirty="0">
                <a:latin typeface="Consolas" charset="0"/>
                <a:ea typeface="Consolas" charset="0"/>
                <a:cs typeface="Consolas" charset="0"/>
              </a:rPr>
              <a:t>global</a:t>
            </a:r>
          </a:p>
          <a:p>
            <a:r>
              <a:rPr lang="en-US" sz="2400" dirty="0">
                <a:latin typeface="Consolas" charset="0"/>
                <a:ea typeface="Consolas" charset="0"/>
                <a:cs typeface="Consolas" charset="0"/>
              </a:rPr>
              <a:t>x    2</a:t>
            </a:r>
          </a:p>
          <a:p>
            <a:r>
              <a:rPr lang="en-US" sz="2400" dirty="0">
                <a:latin typeface="Consolas" charset="0"/>
                <a:ea typeface="Consolas" charset="0"/>
                <a:cs typeface="Consolas" charset="0"/>
              </a:rPr>
              <a:t>y    3</a:t>
            </a:r>
          </a:p>
        </p:txBody>
      </p:sp>
      <p:sp>
        <p:nvSpPr>
          <p:cNvPr id="5" name="TextBox 4"/>
          <p:cNvSpPr txBox="1"/>
          <p:nvPr/>
        </p:nvSpPr>
        <p:spPr>
          <a:xfrm>
            <a:off x="2367809" y="4449656"/>
            <a:ext cx="1387115" cy="12003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sz="2400" b="1" i="1" u="sng" dirty="0">
                <a:latin typeface="Consolas" charset="0"/>
                <a:ea typeface="Consolas" charset="0"/>
                <a:cs typeface="Consolas" charset="0"/>
              </a:rPr>
              <a:t>   </a:t>
            </a:r>
            <a:r>
              <a:rPr lang="en-US" sz="2400" b="1" u="sng" dirty="0">
                <a:latin typeface="Consolas" charset="0"/>
                <a:ea typeface="Consolas" charset="0"/>
                <a:cs typeface="Consolas" charset="0"/>
              </a:rPr>
              <a:t>f </a:t>
            </a:r>
            <a:r>
              <a:rPr lang="en-US" sz="2400" b="1" i="1" u="sng" dirty="0">
                <a:latin typeface="Consolas" charset="0"/>
                <a:ea typeface="Consolas" charset="0"/>
                <a:cs typeface="Consolas" charset="0"/>
              </a:rPr>
              <a:t> </a:t>
            </a:r>
            <a:r>
              <a:rPr lang="en-US" sz="800" b="1" i="1" u="sng" dirty="0">
                <a:latin typeface="Consolas" charset="0"/>
                <a:ea typeface="Consolas" charset="0"/>
                <a:cs typeface="Consolas" charset="0"/>
              </a:rPr>
              <a:t>.</a:t>
            </a:r>
          </a:p>
          <a:p>
            <a:r>
              <a:rPr lang="en-US" sz="2400" dirty="0">
                <a:latin typeface="Consolas" charset="0"/>
                <a:ea typeface="Consolas" charset="0"/>
                <a:cs typeface="Consolas" charset="0"/>
              </a:rPr>
              <a:t>x    7</a:t>
            </a:r>
          </a:p>
          <a:p>
            <a:r>
              <a:rPr lang="en-US" sz="2400" dirty="0">
                <a:latin typeface="Consolas" charset="0"/>
                <a:ea typeface="Consolas" charset="0"/>
                <a:cs typeface="Consolas" charset="0"/>
              </a:rPr>
              <a:t>y    1 </a:t>
            </a:r>
          </a:p>
        </p:txBody>
      </p:sp>
      <p:cxnSp>
        <p:nvCxnSpPr>
          <p:cNvPr id="7" name="Straight Arrow Connector 6"/>
          <p:cNvCxnSpPr>
            <a:stCxn id="5" idx="1"/>
            <a:endCxn id="4" idx="2"/>
          </p:cNvCxnSpPr>
          <p:nvPr/>
        </p:nvCxnSpPr>
        <p:spPr>
          <a:xfrm flipH="1" flipV="1">
            <a:off x="1387390" y="3643944"/>
            <a:ext cx="980419" cy="1405877"/>
          </a:xfrm>
          <a:prstGeom prst="straightConnector1">
            <a:avLst/>
          </a:prstGeom>
          <a:ln w="57150" cmpd="sng">
            <a:solidFill>
              <a:schemeClr val="accent2"/>
            </a:solidFill>
            <a:tailEnd type="arrow"/>
          </a:ln>
        </p:spPr>
        <p:style>
          <a:lnRef idx="2">
            <a:schemeClr val="accent1"/>
          </a:lnRef>
          <a:fillRef idx="0">
            <a:schemeClr val="accent1"/>
          </a:fillRef>
          <a:effectRef idx="1">
            <a:schemeClr val="accent1"/>
          </a:effectRef>
          <a:fontRef idx="minor">
            <a:schemeClr val="tx1"/>
          </a:fontRef>
        </p:style>
      </p:cxnSp>
      <p:grpSp>
        <p:nvGrpSpPr>
          <p:cNvPr id="17" name="Group 16"/>
          <p:cNvGrpSpPr/>
          <p:nvPr/>
        </p:nvGrpSpPr>
        <p:grpSpPr>
          <a:xfrm>
            <a:off x="4707460" y="2443616"/>
            <a:ext cx="1435706" cy="462202"/>
            <a:chOff x="4707460" y="2443616"/>
            <a:chExt cx="1435706" cy="462202"/>
          </a:xfrm>
        </p:grpSpPr>
        <p:sp>
          <p:nvSpPr>
            <p:cNvPr id="13" name="TextBox 12"/>
            <p:cNvSpPr txBox="1"/>
            <p:nvPr/>
          </p:nvSpPr>
          <p:spPr>
            <a:xfrm>
              <a:off x="4707460" y="2443616"/>
              <a:ext cx="717853" cy="46166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endParaRPr lang="en-US" sz="2400" dirty="0"/>
            </a:p>
          </p:txBody>
        </p:sp>
        <p:sp>
          <p:nvSpPr>
            <p:cNvPr id="14" name="TextBox 13"/>
            <p:cNvSpPr txBox="1"/>
            <p:nvPr/>
          </p:nvSpPr>
          <p:spPr>
            <a:xfrm>
              <a:off x="5425313" y="2444153"/>
              <a:ext cx="717853" cy="46166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endParaRPr lang="en-US" sz="2400" dirty="0"/>
            </a:p>
          </p:txBody>
        </p:sp>
      </p:grpSp>
      <p:cxnSp>
        <p:nvCxnSpPr>
          <p:cNvPr id="16" name="Straight Connector 15"/>
          <p:cNvCxnSpPr/>
          <p:nvPr/>
        </p:nvCxnSpPr>
        <p:spPr>
          <a:xfrm flipH="1">
            <a:off x="4389948" y="2181306"/>
            <a:ext cx="13805" cy="4404031"/>
          </a:xfrm>
          <a:prstGeom prst="line">
            <a:avLst/>
          </a:prstGeom>
          <a:ln w="76200" cmpd="sng">
            <a:solidFill>
              <a:schemeClr val="tx1"/>
            </a:solidFill>
          </a:ln>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6792541" y="2443079"/>
            <a:ext cx="1435706" cy="462202"/>
            <a:chOff x="4707460" y="2443616"/>
            <a:chExt cx="1435706" cy="462202"/>
          </a:xfrm>
        </p:grpSpPr>
        <p:sp>
          <p:nvSpPr>
            <p:cNvPr id="19" name="TextBox 18"/>
            <p:cNvSpPr txBox="1"/>
            <p:nvPr/>
          </p:nvSpPr>
          <p:spPr>
            <a:xfrm>
              <a:off x="4707460" y="2443616"/>
              <a:ext cx="717853" cy="46166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endParaRPr lang="en-US" sz="2400" dirty="0"/>
            </a:p>
          </p:txBody>
        </p:sp>
        <p:sp>
          <p:nvSpPr>
            <p:cNvPr id="20" name="TextBox 19"/>
            <p:cNvSpPr txBox="1"/>
            <p:nvPr/>
          </p:nvSpPr>
          <p:spPr>
            <a:xfrm>
              <a:off x="5425313" y="2444153"/>
              <a:ext cx="717853" cy="46166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endParaRPr lang="en-US" sz="2400" dirty="0"/>
            </a:p>
          </p:txBody>
        </p:sp>
      </p:grpSp>
      <p:sp>
        <p:nvSpPr>
          <p:cNvPr id="21" name="TextBox 20"/>
          <p:cNvSpPr txBox="1"/>
          <p:nvPr/>
        </p:nvSpPr>
        <p:spPr>
          <a:xfrm>
            <a:off x="4831704" y="3643944"/>
            <a:ext cx="1490926" cy="1200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sz="2400" dirty="0"/>
              <a:t>hash table</a:t>
            </a:r>
          </a:p>
          <a:p>
            <a:r>
              <a:rPr lang="en-US" sz="2400" dirty="0">
                <a:latin typeface="Consolas" charset="0"/>
                <a:ea typeface="Consolas" charset="0"/>
                <a:cs typeface="Consolas" charset="0"/>
              </a:rPr>
              <a:t>x: 7</a:t>
            </a:r>
          </a:p>
          <a:p>
            <a:r>
              <a:rPr lang="en-US" sz="2400" dirty="0">
                <a:latin typeface="Consolas" charset="0"/>
                <a:ea typeface="Consolas" charset="0"/>
                <a:cs typeface="Consolas" charset="0"/>
              </a:rPr>
              <a:t>y: 1</a:t>
            </a:r>
          </a:p>
        </p:txBody>
      </p:sp>
      <p:sp>
        <p:nvSpPr>
          <p:cNvPr id="22" name="TextBox 21"/>
          <p:cNvSpPr txBox="1"/>
          <p:nvPr/>
        </p:nvSpPr>
        <p:spPr>
          <a:xfrm>
            <a:off x="6792541" y="3643944"/>
            <a:ext cx="1490926" cy="1200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sz="2400" dirty="0"/>
              <a:t>hash table</a:t>
            </a:r>
          </a:p>
          <a:p>
            <a:r>
              <a:rPr lang="en-US" sz="2400" dirty="0">
                <a:latin typeface="Consolas" charset="0"/>
                <a:ea typeface="Consolas" charset="0"/>
                <a:cs typeface="Consolas" charset="0"/>
              </a:rPr>
              <a:t>x: 2</a:t>
            </a:r>
          </a:p>
          <a:p>
            <a:r>
              <a:rPr lang="en-US" sz="2400" dirty="0">
                <a:latin typeface="Consolas" charset="0"/>
                <a:ea typeface="Consolas" charset="0"/>
                <a:cs typeface="Consolas" charset="0"/>
              </a:rPr>
              <a:t>y: 3</a:t>
            </a:r>
          </a:p>
        </p:txBody>
      </p:sp>
      <p:cxnSp>
        <p:nvCxnSpPr>
          <p:cNvPr id="24" name="Straight Arrow Connector 23"/>
          <p:cNvCxnSpPr>
            <a:endCxn id="19" idx="1"/>
          </p:cNvCxnSpPr>
          <p:nvPr/>
        </p:nvCxnSpPr>
        <p:spPr>
          <a:xfrm>
            <a:off x="5839460" y="2673912"/>
            <a:ext cx="953081" cy="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28" name="Straight Arrow Connector 27"/>
          <p:cNvCxnSpPr>
            <a:endCxn id="21" idx="0"/>
          </p:cNvCxnSpPr>
          <p:nvPr/>
        </p:nvCxnSpPr>
        <p:spPr>
          <a:xfrm>
            <a:off x="5038777" y="2673912"/>
            <a:ext cx="538390" cy="970032"/>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31" name="Straight Arrow Connector 30"/>
          <p:cNvCxnSpPr/>
          <p:nvPr/>
        </p:nvCxnSpPr>
        <p:spPr>
          <a:xfrm>
            <a:off x="7123858" y="2673912"/>
            <a:ext cx="538390" cy="970032"/>
          </a:xfrm>
          <a:prstGeom prst="straightConnector1">
            <a:avLst/>
          </a:prstGeom>
          <a:ln w="38100" cmpd="sng">
            <a:solidFill>
              <a:schemeClr val="accent1"/>
            </a:solidFill>
            <a:tailEnd type="arrow"/>
          </a:ln>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flipV="1">
            <a:off x="7510394" y="2443616"/>
            <a:ext cx="717853" cy="461128"/>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64427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Ways to implement a language</a:t>
            </a:r>
          </a:p>
        </p:txBody>
      </p:sp>
      <p:sp>
        <p:nvSpPr>
          <p:cNvPr id="3" name="Content Placeholder 2"/>
          <p:cNvSpPr>
            <a:spLocks noGrp="1"/>
          </p:cNvSpPr>
          <p:nvPr>
            <p:ph idx="1"/>
          </p:nvPr>
        </p:nvSpPr>
        <p:spPr/>
        <p:txBody>
          <a:bodyPr>
            <a:normAutofit fontScale="85000" lnSpcReduction="20000"/>
          </a:bodyPr>
          <a:lstStyle/>
          <a:p>
            <a:pPr marL="0" indent="0">
              <a:buNone/>
            </a:pPr>
            <a:r>
              <a:rPr lang="en-US" dirty="0"/>
              <a:t>Two fundamental ways to implement a programming language </a:t>
            </a:r>
            <a:r>
              <a:rPr lang="en-US" i="1" dirty="0"/>
              <a:t>X.</a:t>
            </a:r>
          </a:p>
          <a:p>
            <a:pPr marL="0" indent="0">
              <a:buNone/>
            </a:pPr>
            <a:endParaRPr lang="en-US" dirty="0"/>
          </a:p>
          <a:p>
            <a:r>
              <a:rPr lang="en-US" dirty="0"/>
              <a:t>Write an </a:t>
            </a:r>
            <a:r>
              <a:rPr lang="en-US" b="1" dirty="0">
                <a:solidFill>
                  <a:schemeClr val="accent2"/>
                </a:solidFill>
              </a:rPr>
              <a:t>interpreter</a:t>
            </a:r>
            <a:r>
              <a:rPr lang="en-US" dirty="0"/>
              <a:t> in another language </a:t>
            </a:r>
            <a:r>
              <a:rPr lang="en-US" i="1" dirty="0"/>
              <a:t>Y.</a:t>
            </a:r>
          </a:p>
          <a:p>
            <a:pPr lvl="1"/>
            <a:r>
              <a:rPr lang="en-US" dirty="0"/>
              <a:t>Better names: </a:t>
            </a:r>
            <a:r>
              <a:rPr lang="en-US" b="1" i="1" dirty="0"/>
              <a:t>evaluator, executor.</a:t>
            </a:r>
          </a:p>
          <a:p>
            <a:pPr lvl="1"/>
            <a:r>
              <a:rPr lang="en-US" dirty="0"/>
              <a:t>Immediately executes the input program as it's read.</a:t>
            </a:r>
          </a:p>
          <a:p>
            <a:pPr lvl="1"/>
            <a:endParaRPr lang="en-US" dirty="0"/>
          </a:p>
          <a:p>
            <a:r>
              <a:rPr lang="en-US" dirty="0"/>
              <a:t>Write a </a:t>
            </a:r>
            <a:r>
              <a:rPr lang="en-US" b="1" dirty="0">
                <a:solidFill>
                  <a:schemeClr val="accent2"/>
                </a:solidFill>
              </a:rPr>
              <a:t>compiler</a:t>
            </a:r>
            <a:r>
              <a:rPr lang="en-US" dirty="0"/>
              <a:t> in another language </a:t>
            </a:r>
            <a:r>
              <a:rPr lang="en-US" i="1" dirty="0"/>
              <a:t>Y</a:t>
            </a:r>
            <a:r>
              <a:rPr lang="en-US" dirty="0"/>
              <a:t> that compiles to a third language </a:t>
            </a:r>
            <a:r>
              <a:rPr lang="en-US" i="1" dirty="0"/>
              <a:t>Z.</a:t>
            </a:r>
          </a:p>
          <a:p>
            <a:pPr lvl="1"/>
            <a:r>
              <a:rPr lang="en-US" dirty="0"/>
              <a:t>Better name: </a:t>
            </a:r>
            <a:r>
              <a:rPr lang="en-US" b="1" i="1" dirty="0"/>
              <a:t>translator</a:t>
            </a:r>
          </a:p>
          <a:p>
            <a:pPr lvl="1"/>
            <a:r>
              <a:rPr lang="en-US" dirty="0"/>
              <a:t>Takes a program in </a:t>
            </a:r>
            <a:r>
              <a:rPr lang="en-US" i="1" dirty="0"/>
              <a:t>X</a:t>
            </a:r>
            <a:r>
              <a:rPr lang="en-US" dirty="0"/>
              <a:t> and produce an equivalent program in </a:t>
            </a:r>
            <a:r>
              <a:rPr lang="en-US" i="1" dirty="0"/>
              <a:t>Z</a:t>
            </a:r>
            <a:r>
              <a:rPr lang="en-US" dirty="0"/>
              <a:t>.</a:t>
            </a:r>
          </a:p>
        </p:txBody>
      </p:sp>
    </p:spTree>
    <p:extLst>
      <p:ext uri="{BB962C8B-B14F-4D97-AF65-F5344CB8AC3E}">
        <p14:creationId xmlns:p14="http://schemas.microsoft.com/office/powerpoint/2010/main" val="2072596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Implementing variables</a:t>
            </a:r>
          </a:p>
        </p:txBody>
      </p:sp>
      <p:sp>
        <p:nvSpPr>
          <p:cNvPr id="3" name="Content Placeholder 2"/>
          <p:cNvSpPr>
            <a:spLocks noGrp="1"/>
          </p:cNvSpPr>
          <p:nvPr>
            <p:ph idx="1"/>
          </p:nvPr>
        </p:nvSpPr>
        <p:spPr/>
        <p:txBody>
          <a:bodyPr/>
          <a:lstStyle/>
          <a:p>
            <a:r>
              <a:rPr lang="en-US" dirty="0"/>
              <a:t>Two things we can do with a variable in our programming language:</a:t>
            </a:r>
          </a:p>
          <a:p>
            <a:pPr lvl="1"/>
            <a:r>
              <a:rPr lang="en-US" dirty="0"/>
              <a:t>Define a variable </a:t>
            </a:r>
          </a:p>
          <a:p>
            <a:pPr lvl="1"/>
            <a:r>
              <a:rPr lang="en-US" dirty="0"/>
              <a:t>Get the value of a variable</a:t>
            </a:r>
            <a:br>
              <a:rPr lang="en-US" dirty="0"/>
            </a:br>
            <a:endParaRPr lang="en-US" dirty="0"/>
          </a:p>
          <a:p>
            <a:r>
              <a:rPr lang="en-US" dirty="0"/>
              <a:t>Pretty much the same two things we can do with a variable in regular Racket (except for </a:t>
            </a:r>
            <a:r>
              <a:rPr lang="en-US" dirty="0">
                <a:latin typeface="Consolas" charset="0"/>
                <a:ea typeface="Consolas" charset="0"/>
                <a:cs typeface="Consolas" charset="0"/>
              </a:rPr>
              <a:t>set!</a:t>
            </a:r>
            <a:r>
              <a:rPr lang="en-US" dirty="0"/>
              <a:t>)</a:t>
            </a:r>
          </a:p>
        </p:txBody>
      </p:sp>
    </p:spTree>
    <p:extLst>
      <p:ext uri="{BB962C8B-B14F-4D97-AF65-F5344CB8AC3E}">
        <p14:creationId xmlns:p14="http://schemas.microsoft.com/office/powerpoint/2010/main" val="3926361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the value of a variable</a:t>
            </a:r>
          </a:p>
        </p:txBody>
      </p:sp>
      <p:sp>
        <p:nvSpPr>
          <p:cNvPr id="3" name="Content Placeholder 2"/>
          <p:cNvSpPr>
            <a:spLocks noGrp="1"/>
          </p:cNvSpPr>
          <p:nvPr>
            <p:ph idx="1"/>
          </p:nvPr>
        </p:nvSpPr>
        <p:spPr/>
        <p:txBody>
          <a:bodyPr/>
          <a:lstStyle/>
          <a:p>
            <a:r>
              <a:rPr lang="en-US" dirty="0"/>
              <a:t>New type of expression: a </a:t>
            </a:r>
            <a:r>
              <a:rPr lang="en-US" b="1" i="1" dirty="0"/>
              <a:t>symbol</a:t>
            </a:r>
            <a:r>
              <a:rPr lang="en-US" dirty="0"/>
              <a:t>.</a:t>
            </a:r>
          </a:p>
          <a:p>
            <a:r>
              <a:rPr lang="en-US" dirty="0"/>
              <a:t>Whenever </a:t>
            </a:r>
            <a:r>
              <a:rPr lang="en-US" dirty="0">
                <a:latin typeface="Courier" charset="0"/>
                <a:ea typeface="Courier" charset="0"/>
                <a:cs typeface="Courier" charset="0"/>
              </a:rPr>
              <a:t>mini-</a:t>
            </a:r>
            <a:r>
              <a:rPr lang="en-US" dirty="0" err="1">
                <a:latin typeface="Courier" charset="0"/>
                <a:ea typeface="Courier" charset="0"/>
                <a:cs typeface="Courier" charset="0"/>
              </a:rPr>
              <a:t>eval</a:t>
            </a:r>
            <a:r>
              <a:rPr lang="en-US" dirty="0"/>
              <a:t> sees a symbol, it should look up the value of the variable corresponding to that symbol.</a:t>
            </a:r>
          </a:p>
        </p:txBody>
      </p:sp>
    </p:spTree>
    <p:extLst>
      <p:ext uri="{BB962C8B-B14F-4D97-AF65-F5344CB8AC3E}">
        <p14:creationId xmlns:p14="http://schemas.microsoft.com/office/powerpoint/2010/main" val="26821613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the value of a variable</a:t>
            </a:r>
          </a:p>
        </p:txBody>
      </p:sp>
      <p:sp>
        <p:nvSpPr>
          <p:cNvPr id="3" name="Content Placeholder 2"/>
          <p:cNvSpPr>
            <a:spLocks noGrp="1"/>
          </p:cNvSpPr>
          <p:nvPr>
            <p:ph idx="1"/>
          </p:nvPr>
        </p:nvSpPr>
        <p:spPr>
          <a:xfrm>
            <a:off x="96634" y="1600200"/>
            <a:ext cx="9047366" cy="4525963"/>
          </a:xfrm>
        </p:spPr>
        <p:txBody>
          <a:bodyPr>
            <a:normAutofit/>
          </a:bodyPr>
          <a:lstStyle/>
          <a:p>
            <a:pPr marL="0" indent="0">
              <a:buNone/>
            </a:pPr>
            <a:r>
              <a:rPr lang="en-US" sz="2200" dirty="0">
                <a:cs typeface="Courier"/>
              </a:rPr>
              <a:t>Follow the rules of lexical scoping: </a:t>
            </a:r>
          </a:p>
          <a:p>
            <a:pPr marL="0" indent="0">
              <a:buNone/>
            </a:pPr>
            <a:endParaRPr lang="en-US" sz="2200" b="1" dirty="0">
              <a:latin typeface="Courier"/>
              <a:cs typeface="Courier"/>
            </a:endParaRPr>
          </a:p>
          <a:p>
            <a:pPr marL="0" indent="0">
              <a:buNone/>
            </a:pPr>
            <a:r>
              <a:rPr lang="en-US" sz="2200" b="1" dirty="0">
                <a:latin typeface="Courier"/>
                <a:cs typeface="Courier"/>
              </a:rPr>
              <a:t>(define (lookup-variable-value </a:t>
            </a:r>
            <a:r>
              <a:rPr lang="en-US" sz="2200" b="1" dirty="0" err="1">
                <a:latin typeface="Courier"/>
                <a:cs typeface="Courier"/>
              </a:rPr>
              <a:t>var</a:t>
            </a:r>
            <a:r>
              <a:rPr lang="en-US" sz="2200" b="1" dirty="0">
                <a:latin typeface="Courier"/>
                <a:cs typeface="Courier"/>
              </a:rPr>
              <a:t> </a:t>
            </a:r>
            <a:r>
              <a:rPr lang="en-US" sz="2200" b="1" dirty="0" err="1">
                <a:latin typeface="Courier"/>
                <a:cs typeface="Courier"/>
              </a:rPr>
              <a:t>env</a:t>
            </a:r>
            <a:r>
              <a:rPr lang="en-US" sz="2200" b="1" dirty="0">
                <a:latin typeface="Courier"/>
                <a:cs typeface="Courier"/>
              </a:rPr>
              <a:t>)</a:t>
            </a:r>
          </a:p>
          <a:p>
            <a:pPr marL="0" indent="0">
              <a:buNone/>
            </a:pPr>
            <a:r>
              <a:rPr lang="en-US" sz="2200" b="1" dirty="0">
                <a:latin typeface="Courier"/>
                <a:cs typeface="Courier"/>
              </a:rPr>
              <a:t>  ; </a:t>
            </a:r>
            <a:r>
              <a:rPr lang="en-US" sz="2200" b="1" dirty="0" err="1">
                <a:latin typeface="Courier"/>
                <a:cs typeface="Courier"/>
              </a:rPr>
              <a:t>Pseudocode</a:t>
            </a:r>
            <a:r>
              <a:rPr lang="en-US" sz="2200" b="1" dirty="0">
                <a:latin typeface="Courier"/>
                <a:cs typeface="Courier"/>
              </a:rPr>
              <a:t>:</a:t>
            </a:r>
          </a:p>
          <a:p>
            <a:pPr marL="0" indent="0">
              <a:buNone/>
            </a:pPr>
            <a:r>
              <a:rPr lang="en-US" sz="2200" b="1" dirty="0">
                <a:latin typeface="Courier"/>
                <a:cs typeface="Courier"/>
              </a:rPr>
              <a:t>  ; If our current frame has a value for the</a:t>
            </a:r>
          </a:p>
          <a:p>
            <a:pPr marL="0" indent="0">
              <a:buNone/>
            </a:pPr>
            <a:r>
              <a:rPr lang="en-US" sz="2200" b="1" dirty="0">
                <a:latin typeface="Courier"/>
                <a:cs typeface="Courier"/>
              </a:rPr>
              <a:t>  ;   variable, then get its value and return it.</a:t>
            </a:r>
          </a:p>
          <a:p>
            <a:pPr marL="0" indent="0">
              <a:buNone/>
            </a:pPr>
            <a:r>
              <a:rPr lang="en-US" sz="2200" b="1" dirty="0">
                <a:latin typeface="Courier"/>
                <a:cs typeface="Courier"/>
              </a:rPr>
              <a:t>  ; Otherwise, if our current frame has a frame</a:t>
            </a:r>
          </a:p>
          <a:p>
            <a:pPr marL="0" indent="0">
              <a:buNone/>
            </a:pPr>
            <a:r>
              <a:rPr lang="en-US" sz="2200" b="1" dirty="0">
                <a:latin typeface="Courier"/>
                <a:cs typeface="Courier"/>
              </a:rPr>
              <a:t>  ;   pointer, then follow it and try the lookup</a:t>
            </a:r>
          </a:p>
          <a:p>
            <a:pPr marL="0" indent="0">
              <a:buNone/>
            </a:pPr>
            <a:r>
              <a:rPr lang="en-US" sz="2200" b="1" dirty="0">
                <a:latin typeface="Courier"/>
                <a:cs typeface="Courier"/>
              </a:rPr>
              <a:t>  ;   there.</a:t>
            </a:r>
          </a:p>
          <a:p>
            <a:pPr marL="0" indent="0">
              <a:buNone/>
            </a:pPr>
            <a:r>
              <a:rPr lang="en-US" sz="2200" b="1" dirty="0">
                <a:latin typeface="Courier"/>
                <a:cs typeface="Courier"/>
              </a:rPr>
              <a:t>  ; Otherwise, (if we are out of frames), throw an</a:t>
            </a:r>
          </a:p>
          <a:p>
            <a:pPr marL="0" indent="0">
              <a:buNone/>
            </a:pPr>
            <a:r>
              <a:rPr lang="en-US" sz="2200" b="1" dirty="0">
                <a:latin typeface="Courier"/>
                <a:cs typeface="Courier"/>
              </a:rPr>
              <a:t>  ;   error.</a:t>
            </a:r>
          </a:p>
        </p:txBody>
      </p:sp>
    </p:spTree>
    <p:extLst>
      <p:ext uri="{BB962C8B-B14F-4D97-AF65-F5344CB8AC3E}">
        <p14:creationId xmlns:p14="http://schemas.microsoft.com/office/powerpoint/2010/main" val="33505325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Getting the value of a variable</a:t>
            </a:r>
          </a:p>
        </p:txBody>
      </p:sp>
      <p:sp>
        <p:nvSpPr>
          <p:cNvPr id="3" name="Content Placeholder 2"/>
          <p:cNvSpPr>
            <a:spLocks noGrp="1"/>
          </p:cNvSpPr>
          <p:nvPr>
            <p:ph idx="1"/>
          </p:nvPr>
        </p:nvSpPr>
        <p:spPr>
          <a:xfrm>
            <a:off x="96634" y="1600200"/>
            <a:ext cx="9047366" cy="4525963"/>
          </a:xfrm>
        </p:spPr>
        <p:txBody>
          <a:bodyPr>
            <a:normAutofit/>
          </a:bodyPr>
          <a:lstStyle/>
          <a:p>
            <a:pPr marL="0" indent="0">
              <a:buNone/>
            </a:pPr>
            <a:r>
              <a:rPr lang="en-US" sz="2200" dirty="0">
                <a:cs typeface="Courier"/>
              </a:rPr>
              <a:t>Follow the rules of lexical scoping: </a:t>
            </a:r>
            <a:endParaRPr lang="en-US" sz="2200" b="1" dirty="0">
              <a:latin typeface="Courier"/>
              <a:cs typeface="Courier"/>
            </a:endParaRPr>
          </a:p>
          <a:p>
            <a:pPr marL="0" indent="0">
              <a:buNone/>
            </a:pPr>
            <a:endParaRPr lang="en-US" sz="2200" b="1" dirty="0">
              <a:latin typeface="Courier"/>
              <a:cs typeface="Courier"/>
            </a:endParaRPr>
          </a:p>
          <a:p>
            <a:pPr marL="0" indent="0">
              <a:buNone/>
            </a:pPr>
            <a:r>
              <a:rPr lang="en-US" sz="2200" b="1" dirty="0">
                <a:latin typeface="Courier"/>
                <a:cs typeface="Courier"/>
              </a:rPr>
              <a:t>(define (lookup-variable-value </a:t>
            </a:r>
            <a:r>
              <a:rPr lang="en-US" sz="2200" b="1" dirty="0" err="1">
                <a:latin typeface="Courier"/>
                <a:cs typeface="Courier"/>
              </a:rPr>
              <a:t>var</a:t>
            </a:r>
            <a:r>
              <a:rPr lang="en-US" sz="2200" b="1" dirty="0">
                <a:latin typeface="Courier"/>
                <a:cs typeface="Courier"/>
              </a:rPr>
              <a:t> </a:t>
            </a:r>
            <a:r>
              <a:rPr lang="en-US" sz="2200" b="1" dirty="0" err="1">
                <a:latin typeface="Courier"/>
                <a:cs typeface="Courier"/>
              </a:rPr>
              <a:t>env</a:t>
            </a:r>
            <a:r>
              <a:rPr lang="en-US" sz="2200" b="1" dirty="0">
                <a:latin typeface="Courier"/>
                <a:cs typeface="Courier"/>
              </a:rPr>
              <a:t>)</a:t>
            </a:r>
          </a:p>
          <a:p>
            <a:pPr marL="0" indent="0">
              <a:buNone/>
            </a:pPr>
            <a:r>
              <a:rPr lang="en-US" sz="2200" b="1" dirty="0">
                <a:latin typeface="Courier"/>
                <a:cs typeface="Courier"/>
              </a:rPr>
              <a:t>  (</a:t>
            </a:r>
            <a:r>
              <a:rPr lang="en-US" sz="2200" b="1" dirty="0" err="1">
                <a:latin typeface="Courier"/>
                <a:cs typeface="Courier"/>
              </a:rPr>
              <a:t>cond</a:t>
            </a:r>
            <a:r>
              <a:rPr lang="en-US" sz="2200" b="1" dirty="0">
                <a:latin typeface="Courier"/>
                <a:cs typeface="Courier"/>
              </a:rPr>
              <a:t> ((hash-has-key? (car </a:t>
            </a:r>
            <a:r>
              <a:rPr lang="en-US" sz="2200" b="1" dirty="0" err="1">
                <a:latin typeface="Courier"/>
                <a:cs typeface="Courier"/>
              </a:rPr>
              <a:t>env</a:t>
            </a:r>
            <a:r>
              <a:rPr lang="en-US" sz="2200" b="1" dirty="0">
                <a:latin typeface="Courier"/>
                <a:cs typeface="Courier"/>
              </a:rPr>
              <a:t>) </a:t>
            </a:r>
            <a:r>
              <a:rPr lang="en-US" sz="2200" b="1" dirty="0" err="1">
                <a:latin typeface="Courier"/>
                <a:cs typeface="Courier"/>
              </a:rPr>
              <a:t>var</a:t>
            </a:r>
            <a:r>
              <a:rPr lang="en-US" sz="2200" b="1" dirty="0">
                <a:latin typeface="Courier"/>
                <a:cs typeface="Courier"/>
              </a:rPr>
              <a:t>) </a:t>
            </a:r>
          </a:p>
          <a:p>
            <a:pPr marL="0" indent="0">
              <a:buNone/>
            </a:pPr>
            <a:r>
              <a:rPr lang="en-US" sz="2200" b="1" dirty="0">
                <a:latin typeface="Courier"/>
                <a:cs typeface="Courier"/>
              </a:rPr>
              <a:t>           (hash-ref (car </a:t>
            </a:r>
            <a:r>
              <a:rPr lang="en-US" sz="2200" b="1" dirty="0" err="1">
                <a:latin typeface="Courier"/>
                <a:cs typeface="Courier"/>
              </a:rPr>
              <a:t>env</a:t>
            </a:r>
            <a:r>
              <a:rPr lang="en-US" sz="2200" b="1" dirty="0">
                <a:latin typeface="Courier"/>
                <a:cs typeface="Courier"/>
              </a:rPr>
              <a:t>) </a:t>
            </a:r>
            <a:r>
              <a:rPr lang="en-US" sz="2200" b="1" dirty="0" err="1">
                <a:latin typeface="Courier"/>
                <a:cs typeface="Courier"/>
              </a:rPr>
              <a:t>var</a:t>
            </a:r>
            <a:r>
              <a:rPr lang="en-US" sz="2200" b="1" dirty="0">
                <a:latin typeface="Courier"/>
                <a:cs typeface="Courier"/>
              </a:rPr>
              <a:t>))</a:t>
            </a:r>
          </a:p>
          <a:p>
            <a:pPr marL="0" indent="0">
              <a:buNone/>
            </a:pPr>
            <a:r>
              <a:rPr lang="en-US" sz="2200" b="1" dirty="0">
                <a:latin typeface="Courier"/>
                <a:cs typeface="Courier"/>
              </a:rPr>
              <a:t>        ((not (null? </a:t>
            </a:r>
            <a:r>
              <a:rPr lang="en-US" sz="2200" b="1" dirty="0" err="1">
                <a:latin typeface="Courier"/>
                <a:cs typeface="Courier"/>
              </a:rPr>
              <a:t>env</a:t>
            </a:r>
            <a:r>
              <a:rPr lang="en-US" sz="2200" b="1" dirty="0">
                <a:latin typeface="Courier"/>
                <a:cs typeface="Courier"/>
              </a:rPr>
              <a:t>)) </a:t>
            </a:r>
          </a:p>
          <a:p>
            <a:pPr marL="0" indent="0">
              <a:buNone/>
            </a:pPr>
            <a:r>
              <a:rPr lang="en-US" sz="2200" b="1" dirty="0">
                <a:latin typeface="Courier"/>
                <a:cs typeface="Courier"/>
              </a:rPr>
              <a:t>           (lookup-variable-value </a:t>
            </a:r>
            <a:r>
              <a:rPr lang="en-US" sz="2200" b="1" dirty="0" err="1">
                <a:latin typeface="Courier"/>
                <a:cs typeface="Courier"/>
              </a:rPr>
              <a:t>var</a:t>
            </a:r>
            <a:r>
              <a:rPr lang="en-US" sz="2200" b="1" dirty="0">
                <a:latin typeface="Courier"/>
                <a:cs typeface="Courier"/>
              </a:rPr>
              <a:t> (</a:t>
            </a:r>
            <a:r>
              <a:rPr lang="en-US" sz="2200" b="1" dirty="0" err="1">
                <a:latin typeface="Courier"/>
                <a:cs typeface="Courier"/>
              </a:rPr>
              <a:t>cdr</a:t>
            </a:r>
            <a:r>
              <a:rPr lang="en-US" sz="2200" b="1" dirty="0">
                <a:latin typeface="Courier"/>
                <a:cs typeface="Courier"/>
              </a:rPr>
              <a:t> </a:t>
            </a:r>
            <a:r>
              <a:rPr lang="en-US" sz="2200" b="1" dirty="0" err="1">
                <a:latin typeface="Courier"/>
                <a:cs typeface="Courier"/>
              </a:rPr>
              <a:t>env</a:t>
            </a:r>
            <a:r>
              <a:rPr lang="en-US" sz="2200" b="1" dirty="0">
                <a:latin typeface="Courier"/>
                <a:cs typeface="Courier"/>
              </a:rPr>
              <a:t>)))</a:t>
            </a:r>
          </a:p>
          <a:p>
            <a:pPr marL="0" indent="0">
              <a:buNone/>
            </a:pPr>
            <a:r>
              <a:rPr lang="en-US" sz="2200" b="1" dirty="0">
                <a:latin typeface="Courier"/>
                <a:cs typeface="Courier"/>
              </a:rPr>
              <a:t>        ((null? </a:t>
            </a:r>
            <a:r>
              <a:rPr lang="en-US" sz="2200" b="1" dirty="0" err="1">
                <a:latin typeface="Courier"/>
                <a:cs typeface="Courier"/>
              </a:rPr>
              <a:t>env</a:t>
            </a:r>
            <a:r>
              <a:rPr lang="en-US" sz="2200" b="1" dirty="0">
                <a:latin typeface="Courier"/>
                <a:cs typeface="Courier"/>
              </a:rPr>
              <a:t>) </a:t>
            </a:r>
          </a:p>
          <a:p>
            <a:pPr marL="0" indent="0">
              <a:buNone/>
            </a:pPr>
            <a:r>
              <a:rPr lang="en-US" sz="2200" b="1" dirty="0">
                <a:latin typeface="Courier"/>
                <a:cs typeface="Courier"/>
              </a:rPr>
              <a:t>           (error "unbound variable" </a:t>
            </a:r>
            <a:r>
              <a:rPr lang="en-US" sz="2200" b="1" dirty="0" err="1">
                <a:latin typeface="Courier"/>
                <a:cs typeface="Courier"/>
              </a:rPr>
              <a:t>var</a:t>
            </a:r>
            <a:r>
              <a:rPr lang="en-US" sz="2200" b="1" dirty="0">
                <a:latin typeface="Courier"/>
                <a:cs typeface="Courier"/>
              </a:rPr>
              <a:t>))))</a:t>
            </a:r>
          </a:p>
        </p:txBody>
      </p:sp>
    </p:spTree>
    <p:extLst>
      <p:ext uri="{BB962C8B-B14F-4D97-AF65-F5344CB8AC3E}">
        <p14:creationId xmlns:p14="http://schemas.microsoft.com/office/powerpoint/2010/main" val="25686594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Defining a variable (lab, part 3)</a:t>
            </a:r>
          </a:p>
        </p:txBody>
      </p:sp>
      <p:sp>
        <p:nvSpPr>
          <p:cNvPr id="3" name="Content Placeholder 2"/>
          <p:cNvSpPr>
            <a:spLocks noGrp="1"/>
          </p:cNvSpPr>
          <p:nvPr>
            <p:ph idx="1"/>
          </p:nvPr>
        </p:nvSpPr>
        <p:spPr>
          <a:xfrm>
            <a:off x="457199" y="1600200"/>
            <a:ext cx="8511309" cy="4525963"/>
          </a:xfrm>
        </p:spPr>
        <p:txBody>
          <a:bodyPr>
            <a:normAutofit/>
          </a:bodyPr>
          <a:lstStyle/>
          <a:p>
            <a:r>
              <a:rPr lang="en-US" dirty="0">
                <a:latin typeface="Courier" charset="0"/>
                <a:ea typeface="Courier" charset="0"/>
                <a:cs typeface="Courier" charset="0"/>
              </a:rPr>
              <a:t>mini-</a:t>
            </a:r>
            <a:r>
              <a:rPr lang="en-US" dirty="0" err="1">
                <a:latin typeface="Courier" charset="0"/>
                <a:ea typeface="Courier" charset="0"/>
                <a:cs typeface="Courier" charset="0"/>
              </a:rPr>
              <a:t>eval</a:t>
            </a:r>
            <a:r>
              <a:rPr lang="en-US" dirty="0"/>
              <a:t> needs to handle expressions that look like </a:t>
            </a:r>
            <a:r>
              <a:rPr lang="en-US" dirty="0">
                <a:latin typeface="Courier" charset="0"/>
                <a:ea typeface="Courier" charset="0"/>
                <a:cs typeface="Courier" charset="0"/>
              </a:rPr>
              <a:t>(define variable expr)</a:t>
            </a:r>
          </a:p>
          <a:p>
            <a:pPr lvl="1"/>
            <a:r>
              <a:rPr lang="en-US" dirty="0">
                <a:latin typeface="Courier" charset="0"/>
                <a:ea typeface="Courier" charset="0"/>
                <a:cs typeface="Courier" charset="0"/>
              </a:rPr>
              <a:t>expr </a:t>
            </a:r>
            <a:r>
              <a:rPr lang="en-US" dirty="0"/>
              <a:t>can contain sub-expressions.</a:t>
            </a:r>
          </a:p>
          <a:p>
            <a:r>
              <a:rPr lang="en-US" dirty="0"/>
              <a:t>Add two functions to the evaluator:</a:t>
            </a:r>
          </a:p>
          <a:p>
            <a:pPr lvl="1"/>
            <a:r>
              <a:rPr lang="en-US" dirty="0">
                <a:latin typeface="Consolas" charset="0"/>
                <a:ea typeface="Consolas" charset="0"/>
                <a:cs typeface="Consolas" charset="0"/>
              </a:rPr>
              <a:t>definition?</a:t>
            </a:r>
            <a:r>
              <a:rPr lang="en-US" dirty="0"/>
              <a:t>: tests if an expression fits the form of a definition.</a:t>
            </a:r>
          </a:p>
          <a:p>
            <a:pPr lvl="1"/>
            <a:r>
              <a:rPr lang="en-US" dirty="0" err="1">
                <a:latin typeface="Consolas" charset="0"/>
                <a:ea typeface="Consolas" charset="0"/>
                <a:cs typeface="Consolas" charset="0"/>
              </a:rPr>
              <a:t>eval</a:t>
            </a:r>
            <a:r>
              <a:rPr lang="en-US" dirty="0">
                <a:latin typeface="Consolas" charset="0"/>
                <a:ea typeface="Consolas" charset="0"/>
                <a:cs typeface="Consolas" charset="0"/>
              </a:rPr>
              <a:t>-definition</a:t>
            </a:r>
            <a:r>
              <a:rPr lang="en-US" dirty="0"/>
              <a:t>: extract the variable, recursively evaluate the expression that holds the value, and add a binding to the current frame.</a:t>
            </a:r>
          </a:p>
        </p:txBody>
      </p:sp>
    </p:spTree>
    <p:extLst>
      <p:ext uri="{BB962C8B-B14F-4D97-AF65-F5344CB8AC3E}">
        <p14:creationId xmlns:p14="http://schemas.microsoft.com/office/powerpoint/2010/main" val="18956821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Implementing conditionals</a:t>
            </a:r>
          </a:p>
        </p:txBody>
      </p:sp>
      <p:sp>
        <p:nvSpPr>
          <p:cNvPr id="3" name="Content Placeholder 2"/>
          <p:cNvSpPr>
            <a:spLocks noGrp="1"/>
          </p:cNvSpPr>
          <p:nvPr>
            <p:ph idx="1"/>
          </p:nvPr>
        </p:nvSpPr>
        <p:spPr/>
        <p:txBody>
          <a:bodyPr/>
          <a:lstStyle/>
          <a:p>
            <a:r>
              <a:rPr lang="en-US" dirty="0"/>
              <a:t>We will have one conditional in Mini-Racket: </a:t>
            </a:r>
            <a:r>
              <a:rPr lang="en-US" dirty="0" err="1">
                <a:latin typeface="Consolas" charset="0"/>
                <a:ea typeface="Consolas" charset="0"/>
                <a:cs typeface="Consolas" charset="0"/>
              </a:rPr>
              <a:t>ifzero</a:t>
            </a:r>
            <a:endParaRPr lang="en-US" dirty="0">
              <a:latin typeface="Consolas" charset="0"/>
              <a:ea typeface="Consolas" charset="0"/>
              <a:cs typeface="Consolas" charset="0"/>
            </a:endParaRPr>
          </a:p>
          <a:p>
            <a:r>
              <a:rPr lang="en-US" dirty="0"/>
              <a:t>Syntax: </a:t>
            </a:r>
            <a:r>
              <a:rPr lang="en-US" dirty="0">
                <a:latin typeface="Consolas" charset="0"/>
                <a:ea typeface="Consolas" charset="0"/>
                <a:cs typeface="Consolas" charset="0"/>
              </a:rPr>
              <a:t>(</a:t>
            </a:r>
            <a:r>
              <a:rPr lang="en-US" dirty="0" err="1">
                <a:latin typeface="Consolas" charset="0"/>
                <a:ea typeface="Consolas" charset="0"/>
                <a:cs typeface="Consolas" charset="0"/>
              </a:rPr>
              <a:t>ifzero</a:t>
            </a:r>
            <a:r>
              <a:rPr lang="en-US" dirty="0">
                <a:latin typeface="Consolas" charset="0"/>
                <a:ea typeface="Consolas" charset="0"/>
                <a:cs typeface="Consolas" charset="0"/>
              </a:rPr>
              <a:t> expr1 expr2 expr3)</a:t>
            </a:r>
          </a:p>
          <a:p>
            <a:r>
              <a:rPr lang="en-US" dirty="0"/>
              <a:t>Semantics: </a:t>
            </a:r>
          </a:p>
          <a:p>
            <a:pPr lvl="1"/>
            <a:r>
              <a:rPr lang="en-US" dirty="0"/>
              <a:t>Evaluate </a:t>
            </a:r>
            <a:r>
              <a:rPr lang="en-US" dirty="0">
                <a:latin typeface="Consolas" charset="0"/>
                <a:ea typeface="Consolas" charset="0"/>
                <a:cs typeface="Consolas" charset="0"/>
              </a:rPr>
              <a:t>expr1</a:t>
            </a:r>
            <a:r>
              <a:rPr lang="en-US" dirty="0"/>
              <a:t>, test if it's equal to zero.</a:t>
            </a:r>
          </a:p>
          <a:p>
            <a:pPr lvl="1"/>
            <a:r>
              <a:rPr lang="en-US" dirty="0"/>
              <a:t>If yes, evaluate and return </a:t>
            </a:r>
            <a:r>
              <a:rPr lang="en-US" dirty="0">
                <a:latin typeface="Consolas" charset="0"/>
                <a:ea typeface="Consolas" charset="0"/>
                <a:cs typeface="Consolas" charset="0"/>
              </a:rPr>
              <a:t>expr2</a:t>
            </a:r>
            <a:r>
              <a:rPr lang="en-US" dirty="0"/>
              <a:t>.</a:t>
            </a:r>
          </a:p>
          <a:p>
            <a:pPr lvl="1"/>
            <a:r>
              <a:rPr lang="en-US" dirty="0"/>
              <a:t>If no, evaluate and return </a:t>
            </a:r>
            <a:r>
              <a:rPr lang="en-US" dirty="0">
                <a:latin typeface="Consolas" charset="0"/>
                <a:ea typeface="Consolas" charset="0"/>
                <a:cs typeface="Consolas" charset="0"/>
              </a:rPr>
              <a:t>expr3</a:t>
            </a:r>
            <a:r>
              <a:rPr lang="en-US" dirty="0"/>
              <a:t>.</a:t>
            </a:r>
          </a:p>
        </p:txBody>
      </p:sp>
    </p:spTree>
    <p:extLst>
      <p:ext uri="{BB962C8B-B14F-4D97-AF65-F5344CB8AC3E}">
        <p14:creationId xmlns:p14="http://schemas.microsoft.com/office/powerpoint/2010/main" val="1422837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Implementing conditionals (lab, part 4)</a:t>
            </a:r>
          </a:p>
        </p:txBody>
      </p:sp>
      <p:sp>
        <p:nvSpPr>
          <p:cNvPr id="3" name="Content Placeholder 2"/>
          <p:cNvSpPr>
            <a:spLocks noGrp="1"/>
          </p:cNvSpPr>
          <p:nvPr>
            <p:ph idx="1"/>
          </p:nvPr>
        </p:nvSpPr>
        <p:spPr/>
        <p:txBody>
          <a:bodyPr/>
          <a:lstStyle/>
          <a:p>
            <a:r>
              <a:rPr lang="en-US" dirty="0"/>
              <a:t>Add functions </a:t>
            </a:r>
            <a:r>
              <a:rPr lang="en-US" dirty="0" err="1">
                <a:latin typeface="Consolas" charset="0"/>
                <a:ea typeface="Consolas" charset="0"/>
                <a:cs typeface="Consolas" charset="0"/>
              </a:rPr>
              <a:t>ifzero</a:t>
            </a:r>
            <a:r>
              <a:rPr lang="en-US" dirty="0">
                <a:latin typeface="Consolas" charset="0"/>
                <a:ea typeface="Consolas" charset="0"/>
                <a:cs typeface="Consolas" charset="0"/>
              </a:rPr>
              <a:t>?</a:t>
            </a:r>
            <a:r>
              <a:rPr lang="en-US" dirty="0"/>
              <a:t> and </a:t>
            </a:r>
            <a:r>
              <a:rPr lang="en-US" dirty="0" err="1">
                <a:latin typeface="Consolas" charset="0"/>
                <a:ea typeface="Consolas" charset="0"/>
                <a:cs typeface="Consolas" charset="0"/>
              </a:rPr>
              <a:t>eval-ifzero</a:t>
            </a:r>
            <a:r>
              <a:rPr lang="en-US" dirty="0"/>
              <a:t>.</a:t>
            </a:r>
            <a:br>
              <a:rPr lang="en-US" dirty="0"/>
            </a:br>
            <a:endParaRPr lang="en-US" dirty="0"/>
          </a:p>
          <a:p>
            <a:r>
              <a:rPr lang="en-US" dirty="0"/>
              <a:t>If time, try challenges on the back of the lab.</a:t>
            </a:r>
          </a:p>
        </p:txBody>
      </p:sp>
    </p:spTree>
    <p:extLst>
      <p:ext uri="{BB962C8B-B14F-4D97-AF65-F5344CB8AC3E}">
        <p14:creationId xmlns:p14="http://schemas.microsoft.com/office/powerpoint/2010/main" val="21023732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93964"/>
            <a:ext cx="8229600" cy="5932199"/>
          </a:xfrm>
        </p:spPr>
        <p:txBody>
          <a:bodyPr>
            <a:normAutofit lnSpcReduction="10000"/>
          </a:bodyPr>
          <a:lstStyle/>
          <a:p>
            <a:r>
              <a:rPr lang="en-US" dirty="0"/>
              <a:t>Designing our interpreter around </a:t>
            </a:r>
            <a:r>
              <a:rPr lang="en-US" b="1" dirty="0">
                <a:latin typeface="Courier"/>
                <a:cs typeface="Courier"/>
              </a:rPr>
              <a:t>mini-</a:t>
            </a:r>
            <a:r>
              <a:rPr lang="en-US" b="1" dirty="0" err="1">
                <a:latin typeface="Courier"/>
                <a:cs typeface="Courier"/>
              </a:rPr>
              <a:t>eval</a:t>
            </a:r>
            <a:r>
              <a:rPr lang="en-US" dirty="0"/>
              <a:t>.</a:t>
            </a:r>
          </a:p>
          <a:p>
            <a:r>
              <a:rPr lang="en-US" b="1" dirty="0">
                <a:latin typeface="Courier"/>
                <a:cs typeface="Courier"/>
              </a:rPr>
              <a:t>(define (mini-</a:t>
            </a:r>
            <a:r>
              <a:rPr lang="en-US" b="1" dirty="0" err="1">
                <a:latin typeface="Courier"/>
                <a:cs typeface="Courier"/>
              </a:rPr>
              <a:t>eval</a:t>
            </a:r>
            <a:r>
              <a:rPr lang="en-US" b="1" dirty="0">
                <a:latin typeface="Courier"/>
                <a:cs typeface="Courier"/>
              </a:rPr>
              <a:t> </a:t>
            </a:r>
            <a:r>
              <a:rPr lang="en-US" b="1" dirty="0" err="1">
                <a:latin typeface="Courier"/>
                <a:cs typeface="Courier"/>
              </a:rPr>
              <a:t>expr</a:t>
            </a:r>
            <a:r>
              <a:rPr lang="en-US" b="1" dirty="0">
                <a:latin typeface="Courier"/>
                <a:cs typeface="Courier"/>
              </a:rPr>
              <a:t> </a:t>
            </a:r>
            <a:r>
              <a:rPr lang="en-US" b="1" dirty="0" err="1">
                <a:latin typeface="Courier"/>
                <a:cs typeface="Courier"/>
              </a:rPr>
              <a:t>env</a:t>
            </a:r>
            <a:r>
              <a:rPr lang="en-US" b="1" dirty="0">
                <a:latin typeface="Courier"/>
                <a:cs typeface="Courier"/>
              </a:rPr>
              <a:t>) …</a:t>
            </a:r>
          </a:p>
          <a:p>
            <a:r>
              <a:rPr lang="en-US" dirty="0"/>
              <a:t>Determines what type of expression </a:t>
            </a:r>
            <a:r>
              <a:rPr lang="en-US" b="1" dirty="0" err="1">
                <a:latin typeface="Courier"/>
                <a:cs typeface="Courier"/>
              </a:rPr>
              <a:t>expr</a:t>
            </a:r>
            <a:r>
              <a:rPr lang="en-US" dirty="0"/>
              <a:t> is</a:t>
            </a:r>
          </a:p>
          <a:p>
            <a:r>
              <a:rPr lang="en-US" dirty="0"/>
              <a:t>Dispatch the evaluation of the expression to the appropriate function</a:t>
            </a:r>
          </a:p>
          <a:p>
            <a:pPr lvl="1"/>
            <a:r>
              <a:rPr lang="en-US" b="1" dirty="0">
                <a:latin typeface="Courier"/>
                <a:cs typeface="Courier"/>
              </a:rPr>
              <a:t>number?</a:t>
            </a:r>
            <a:r>
              <a:rPr lang="en-US" b="1" dirty="0"/>
              <a:t> </a:t>
            </a:r>
            <a:r>
              <a:rPr lang="en-US" dirty="0"/>
              <a:t>-&gt; evaluate in place</a:t>
            </a:r>
          </a:p>
          <a:p>
            <a:pPr lvl="1"/>
            <a:r>
              <a:rPr lang="en-US" b="1" dirty="0">
                <a:latin typeface="Courier"/>
                <a:cs typeface="Courier"/>
              </a:rPr>
              <a:t>symbol? </a:t>
            </a:r>
            <a:r>
              <a:rPr lang="en-US" dirty="0"/>
              <a:t>-&gt; </a:t>
            </a:r>
            <a:r>
              <a:rPr lang="en-US" b="1" dirty="0">
                <a:latin typeface="Courier"/>
                <a:cs typeface="Courier"/>
              </a:rPr>
              <a:t>lookup-variable-value</a:t>
            </a:r>
          </a:p>
          <a:p>
            <a:pPr lvl="1"/>
            <a:r>
              <a:rPr lang="en-US" b="1" dirty="0">
                <a:latin typeface="Courier"/>
                <a:cs typeface="Courier"/>
              </a:rPr>
              <a:t>add?/subtract?/multiply?</a:t>
            </a:r>
            <a:r>
              <a:rPr lang="en-US" dirty="0"/>
              <a:t> -&gt; appropriate math </a:t>
            </a:r>
            <a:r>
              <a:rPr lang="en-US" dirty="0" err="1"/>
              <a:t>func</a:t>
            </a:r>
            <a:endParaRPr lang="en-US" dirty="0"/>
          </a:p>
          <a:p>
            <a:pPr lvl="1"/>
            <a:r>
              <a:rPr lang="en-US" b="1" dirty="0">
                <a:latin typeface="Courier"/>
                <a:cs typeface="Courier"/>
              </a:rPr>
              <a:t>definition?</a:t>
            </a:r>
            <a:r>
              <a:rPr lang="en-US" dirty="0"/>
              <a:t> -&gt; </a:t>
            </a:r>
            <a:r>
              <a:rPr lang="en-US" b="1" dirty="0" err="1">
                <a:latin typeface="Courier"/>
                <a:cs typeface="Courier"/>
              </a:rPr>
              <a:t>eval</a:t>
            </a:r>
            <a:r>
              <a:rPr lang="en-US" b="1" dirty="0">
                <a:latin typeface="Courier"/>
                <a:cs typeface="Courier"/>
              </a:rPr>
              <a:t>-define</a:t>
            </a:r>
          </a:p>
          <a:p>
            <a:pPr lvl="1"/>
            <a:r>
              <a:rPr lang="en-US" b="1" dirty="0" err="1">
                <a:latin typeface="Courier"/>
                <a:cs typeface="Courier"/>
              </a:rPr>
              <a:t>ifzero</a:t>
            </a:r>
            <a:r>
              <a:rPr lang="en-US" b="1" dirty="0">
                <a:latin typeface="Courier"/>
                <a:cs typeface="Courier"/>
              </a:rPr>
              <a:t>?</a:t>
            </a:r>
            <a:r>
              <a:rPr lang="en-US" dirty="0"/>
              <a:t> -&gt; </a:t>
            </a:r>
            <a:r>
              <a:rPr lang="en-US" b="1" dirty="0" err="1">
                <a:latin typeface="Courier"/>
                <a:cs typeface="Courier"/>
              </a:rPr>
              <a:t>eval-ifzero</a:t>
            </a:r>
            <a:endParaRPr lang="en-US" b="1" dirty="0">
              <a:latin typeface="Courier"/>
              <a:cs typeface="Courier"/>
            </a:endParaRPr>
          </a:p>
          <a:p>
            <a:pPr lvl="1"/>
            <a:endParaRPr lang="en-US" dirty="0"/>
          </a:p>
        </p:txBody>
      </p:sp>
    </p:spTree>
    <p:extLst>
      <p:ext uri="{BB962C8B-B14F-4D97-AF65-F5344CB8AC3E}">
        <p14:creationId xmlns:p14="http://schemas.microsoft.com/office/powerpoint/2010/main" val="16659033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a:t>
            </a:r>
          </a:p>
        </p:txBody>
      </p:sp>
      <p:sp>
        <p:nvSpPr>
          <p:cNvPr id="3" name="Content Placeholder 2"/>
          <p:cNvSpPr>
            <a:spLocks noGrp="1"/>
          </p:cNvSpPr>
          <p:nvPr>
            <p:ph idx="1"/>
          </p:nvPr>
        </p:nvSpPr>
        <p:spPr/>
        <p:txBody>
          <a:bodyPr/>
          <a:lstStyle/>
          <a:p>
            <a:r>
              <a:rPr lang="en-US" dirty="0"/>
              <a:t>Two more pieces to add:</a:t>
            </a:r>
          </a:p>
          <a:p>
            <a:pPr lvl="1"/>
            <a:r>
              <a:rPr lang="en-US" dirty="0"/>
              <a:t>Closures (</a:t>
            </a:r>
            <a:r>
              <a:rPr lang="en-US" dirty="0">
                <a:latin typeface="Courier" charset="0"/>
                <a:ea typeface="Courier" charset="0"/>
                <a:cs typeface="Courier" charset="0"/>
              </a:rPr>
              <a:t>lambda?</a:t>
            </a:r>
            <a:r>
              <a:rPr lang="en-US" dirty="0"/>
              <a:t> / </a:t>
            </a:r>
            <a:r>
              <a:rPr lang="en-US" dirty="0" err="1">
                <a:latin typeface="Courier" charset="0"/>
                <a:ea typeface="Courier" charset="0"/>
                <a:cs typeface="Courier" charset="0"/>
              </a:rPr>
              <a:t>eval</a:t>
            </a:r>
            <a:r>
              <a:rPr lang="en-US" dirty="0">
                <a:latin typeface="Courier" charset="0"/>
                <a:ea typeface="Courier" charset="0"/>
                <a:cs typeface="Courier" charset="0"/>
              </a:rPr>
              <a:t>-lambda</a:t>
            </a:r>
            <a:r>
              <a:rPr lang="en-US" dirty="0"/>
              <a:t>)</a:t>
            </a:r>
          </a:p>
          <a:p>
            <a:pPr lvl="1"/>
            <a:r>
              <a:rPr lang="en-US" dirty="0"/>
              <a:t>Function calls (</a:t>
            </a:r>
            <a:r>
              <a:rPr lang="en-US" dirty="0">
                <a:latin typeface="Courier" charset="0"/>
                <a:ea typeface="Courier" charset="0"/>
                <a:cs typeface="Courier" charset="0"/>
              </a:rPr>
              <a:t>call?</a:t>
            </a:r>
            <a:r>
              <a:rPr lang="en-US" dirty="0"/>
              <a:t> / </a:t>
            </a:r>
            <a:r>
              <a:rPr lang="en-US" dirty="0" err="1">
                <a:latin typeface="Courier" charset="0"/>
                <a:ea typeface="Courier" charset="0"/>
                <a:cs typeface="Courier" charset="0"/>
              </a:rPr>
              <a:t>eval</a:t>
            </a:r>
            <a:r>
              <a:rPr lang="en-US" dirty="0">
                <a:latin typeface="Courier" charset="0"/>
                <a:ea typeface="Courier" charset="0"/>
                <a:cs typeface="Courier" charset="0"/>
              </a:rPr>
              <a:t>-call</a:t>
            </a:r>
            <a:r>
              <a:rPr lang="en-US" dirty="0"/>
              <a:t>)</a:t>
            </a:r>
          </a:p>
        </p:txBody>
      </p:sp>
    </p:spTree>
    <p:extLst>
      <p:ext uri="{BB962C8B-B14F-4D97-AF65-F5344CB8AC3E}">
        <p14:creationId xmlns:p14="http://schemas.microsoft.com/office/powerpoint/2010/main" val="16092307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49382"/>
            <a:ext cx="8229600" cy="5876781"/>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Mini-Racket will have some simplifications from normal Racket.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defTabSz="914400">
              <a:spcBef>
                <a:spcPts val="0"/>
              </a:spcBef>
            </a:pPr>
            <a:r>
              <a:rPr lang="en-US" dirty="0"/>
              <a:t>All functions will have exactly one argument.</a:t>
            </a:r>
          </a:p>
          <a:p>
            <a:pPr defTabSz="914400">
              <a:spcBef>
                <a:spcPts val="0"/>
              </a:spcBef>
            </a:pPr>
            <a:r>
              <a:rPr lang="en-US" dirty="0"/>
              <a:t>Removes the need for lambda expressions to have parentheses.</a:t>
            </a:r>
            <a:br>
              <a:rPr lang="en-US" dirty="0"/>
            </a:br>
            <a:endParaRPr lang="en-US" dirty="0"/>
          </a:p>
          <a:p>
            <a:pPr defTabSz="914400">
              <a:spcBef>
                <a:spcPts val="0"/>
              </a:spcBef>
            </a:pPr>
            <a:r>
              <a:rPr lang="en-US" dirty="0"/>
              <a:t>Normal Racket:  </a:t>
            </a:r>
            <a:r>
              <a:rPr lang="en-US" dirty="0">
                <a:latin typeface="Consolas" charset="0"/>
                <a:ea typeface="Consolas" charset="0"/>
                <a:cs typeface="Consolas" charset="0"/>
              </a:rPr>
              <a:t>(lambda (x) (+ x 1))</a:t>
            </a:r>
            <a:br>
              <a:rPr lang="en-US" dirty="0">
                <a:latin typeface="Consolas" charset="0"/>
                <a:ea typeface="Consolas" charset="0"/>
                <a:cs typeface="Consolas" charset="0"/>
              </a:rPr>
            </a:br>
            <a:endParaRPr lang="en-US" dirty="0">
              <a:latin typeface="Consolas" charset="0"/>
              <a:ea typeface="Consolas" charset="0"/>
              <a:cs typeface="Consolas" charset="0"/>
            </a:endParaRPr>
          </a:p>
          <a:p>
            <a:pPr defTabSz="914400">
              <a:spcBef>
                <a:spcPts val="0"/>
              </a:spcBef>
            </a:pPr>
            <a:r>
              <a:rPr lang="en-US" dirty="0"/>
              <a:t>Mini-Racket:       </a:t>
            </a:r>
            <a:r>
              <a:rPr lang="en-US" dirty="0">
                <a:latin typeface="Consolas" charset="0"/>
                <a:ea typeface="Consolas" charset="0"/>
                <a:cs typeface="Consolas" charset="0"/>
              </a:rPr>
              <a:t>(lambda x (add x 1))</a:t>
            </a:r>
          </a:p>
          <a:p>
            <a:pPr defTabSz="914400">
              <a:spcBef>
                <a:spcPts val="0"/>
              </a:spcBef>
            </a:pPr>
            <a:endParaRPr lang="en-US" dirty="0"/>
          </a:p>
        </p:txBody>
      </p:sp>
    </p:spTree>
    <p:extLst>
      <p:ext uri="{BB962C8B-B14F-4D97-AF65-F5344CB8AC3E}">
        <p14:creationId xmlns:p14="http://schemas.microsoft.com/office/powerpoint/2010/main" val="1508274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programming language?</a:t>
            </a:r>
          </a:p>
        </p:txBody>
      </p:sp>
      <p:pic>
        <p:nvPicPr>
          <p:cNvPr id="4" name="Picture 3"/>
          <p:cNvPicPr>
            <a:picLocks noChangeAspect="1"/>
          </p:cNvPicPr>
          <p:nvPr/>
        </p:nvPicPr>
        <p:blipFill>
          <a:blip r:embed="rId3"/>
          <a:stretch>
            <a:fillRect/>
          </a:stretch>
        </p:blipFill>
        <p:spPr>
          <a:xfrm>
            <a:off x="937648" y="1307192"/>
            <a:ext cx="7253816" cy="5440362"/>
          </a:xfrm>
          <a:prstGeom prst="rect">
            <a:avLst/>
          </a:prstGeom>
        </p:spPr>
      </p:pic>
    </p:spTree>
    <p:extLst>
      <p:ext uri="{BB962C8B-B14F-4D97-AF65-F5344CB8AC3E}">
        <p14:creationId xmlns:p14="http://schemas.microsoft.com/office/powerpoint/2010/main" val="39988119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49382"/>
            <a:ext cx="8229600" cy="5876781"/>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Mini-Racket will have some simplifications from normal Racket.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defTabSz="914400">
              <a:spcBef>
                <a:spcPts val="0"/>
              </a:spcBef>
            </a:pPr>
            <a:r>
              <a:rPr lang="en-US" dirty="0"/>
              <a:t>Normal Racket has two versions of define, one for variables and one for functions:</a:t>
            </a:r>
            <a:br>
              <a:rPr lang="en-US" dirty="0"/>
            </a:br>
            <a:r>
              <a:rPr lang="en-US" dirty="0">
                <a:latin typeface="Consolas" charset="0"/>
                <a:ea typeface="Consolas" charset="0"/>
                <a:cs typeface="Consolas" charset="0"/>
              </a:rPr>
              <a:t>(define x 3)</a:t>
            </a:r>
            <a:br>
              <a:rPr lang="en-US" dirty="0">
                <a:latin typeface="Consolas" charset="0"/>
                <a:ea typeface="Consolas" charset="0"/>
                <a:cs typeface="Consolas" charset="0"/>
              </a:rPr>
            </a:br>
            <a:r>
              <a:rPr lang="en-US" dirty="0">
                <a:latin typeface="Consolas" charset="0"/>
                <a:ea typeface="Consolas" charset="0"/>
                <a:cs typeface="Consolas" charset="0"/>
              </a:rPr>
              <a:t>(define (add1 x) (+ x 1)).</a:t>
            </a:r>
            <a:br>
              <a:rPr lang="en-US" dirty="0"/>
            </a:br>
            <a:endParaRPr lang="en-US" dirty="0"/>
          </a:p>
          <a:p>
            <a:pPr defTabSz="914400">
              <a:spcBef>
                <a:spcPts val="0"/>
              </a:spcBef>
            </a:pPr>
            <a:r>
              <a:rPr lang="en-US" dirty="0"/>
              <a:t>The 2</a:t>
            </a:r>
            <a:r>
              <a:rPr lang="en-US" baseline="30000" dirty="0"/>
              <a:t>nd</a:t>
            </a:r>
            <a:r>
              <a:rPr lang="en-US" dirty="0"/>
              <a:t> version is just a shortcut for</a:t>
            </a:r>
            <a:br>
              <a:rPr lang="en-US" dirty="0">
                <a:sym typeface="Wingdings"/>
              </a:rPr>
            </a:br>
            <a:r>
              <a:rPr lang="en-US" dirty="0">
                <a:latin typeface="Consolas" charset="0"/>
                <a:ea typeface="Consolas" charset="0"/>
                <a:cs typeface="Consolas" charset="0"/>
                <a:sym typeface="Wingdings"/>
              </a:rPr>
              <a:t>(define add1 (lambda (x) (+ x 1))</a:t>
            </a:r>
            <a:endParaRPr lang="en-US" dirty="0">
              <a:latin typeface="Consolas" charset="0"/>
              <a:ea typeface="Consolas" charset="0"/>
              <a:cs typeface="Consolas" charset="0"/>
            </a:endParaRPr>
          </a:p>
        </p:txBody>
      </p:sp>
    </p:spTree>
    <p:extLst>
      <p:ext uri="{BB962C8B-B14F-4D97-AF65-F5344CB8AC3E}">
        <p14:creationId xmlns:p14="http://schemas.microsoft.com/office/powerpoint/2010/main" val="16796408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49382"/>
            <a:ext cx="8229600" cy="5876781"/>
          </a:xfrm>
        </p:spPr>
        <p:txBody>
          <a:bodyPr>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Mini-Racket will have some simplifications from normal Racket.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defTabSz="914400">
              <a:spcBef>
                <a:spcPts val="0"/>
              </a:spcBef>
            </a:pPr>
            <a:r>
              <a:rPr lang="en-US" dirty="0"/>
              <a:t>Mini-Racket will not have the "shortcut" define; we must use an explicit lambda.</a:t>
            </a:r>
            <a:br>
              <a:rPr lang="en-US" dirty="0"/>
            </a:br>
            <a:endParaRPr lang="en-US" dirty="0"/>
          </a:p>
          <a:p>
            <a:pPr defTabSz="914400">
              <a:spcBef>
                <a:spcPts val="0"/>
              </a:spcBef>
            </a:pPr>
            <a:r>
              <a:rPr lang="en-US" dirty="0"/>
              <a:t>Normal Racket:  </a:t>
            </a:r>
            <a:br>
              <a:rPr lang="en-US" dirty="0"/>
            </a:br>
            <a:r>
              <a:rPr lang="en-US" dirty="0">
                <a:latin typeface="Consolas" charset="0"/>
                <a:ea typeface="Consolas" charset="0"/>
                <a:cs typeface="Consolas" charset="0"/>
              </a:rPr>
              <a:t>(define (add1 x) (+ x 1)) </a:t>
            </a:r>
            <a:br>
              <a:rPr lang="en-US" dirty="0">
                <a:latin typeface="Consolas" charset="0"/>
                <a:ea typeface="Consolas" charset="0"/>
                <a:cs typeface="Consolas" charset="0"/>
              </a:rPr>
            </a:br>
            <a:r>
              <a:rPr lang="en-US" dirty="0">
                <a:latin typeface="Consolas" charset="0"/>
                <a:ea typeface="Consolas" charset="0"/>
                <a:cs typeface="Consolas" charset="0"/>
              </a:rPr>
              <a:t>(define add1 (lambda (x) (+ x 1)))</a:t>
            </a:r>
            <a:br>
              <a:rPr lang="en-US" dirty="0">
                <a:latin typeface="Consolas" charset="0"/>
                <a:ea typeface="Consolas" charset="0"/>
                <a:cs typeface="Consolas" charset="0"/>
              </a:rPr>
            </a:br>
            <a:endParaRPr lang="en-US" dirty="0">
              <a:latin typeface="Consolas" charset="0"/>
              <a:ea typeface="Consolas" charset="0"/>
              <a:cs typeface="Consolas" charset="0"/>
            </a:endParaRPr>
          </a:p>
          <a:p>
            <a:pPr defTabSz="914400">
              <a:spcBef>
                <a:spcPts val="0"/>
              </a:spcBef>
            </a:pPr>
            <a:r>
              <a:rPr lang="en-US" dirty="0"/>
              <a:t>Mini-Racket:</a:t>
            </a:r>
            <a:br>
              <a:rPr lang="en-US" dirty="0"/>
            </a:br>
            <a:r>
              <a:rPr lang="en-US" dirty="0">
                <a:latin typeface="Consolas" charset="0"/>
                <a:ea typeface="Consolas" charset="0"/>
                <a:cs typeface="Consolas" charset="0"/>
              </a:rPr>
              <a:t>(define add1 (lambda x (add x 1))</a:t>
            </a:r>
          </a:p>
          <a:p>
            <a:pPr defTabSz="914400">
              <a:spcBef>
                <a:spcPts val="0"/>
              </a:spcBef>
            </a:pPr>
            <a:endParaRPr lang="en-US" dirty="0">
              <a:latin typeface="Consolas" charset="0"/>
              <a:ea typeface="Consolas" charset="0"/>
              <a:cs typeface="Consolas" charset="0"/>
            </a:endParaRPr>
          </a:p>
        </p:txBody>
      </p:sp>
    </p:spTree>
    <p:extLst>
      <p:ext uri="{BB962C8B-B14F-4D97-AF65-F5344CB8AC3E}">
        <p14:creationId xmlns:p14="http://schemas.microsoft.com/office/powerpoint/2010/main" val="10796872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49382"/>
            <a:ext cx="8229600" cy="5876781"/>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Mini-Racket will have some simplifications from normal Racket.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defTabSz="914400">
              <a:spcBef>
                <a:spcPts val="0"/>
              </a:spcBef>
            </a:pPr>
            <a:r>
              <a:rPr lang="en-US" dirty="0"/>
              <a:t>Normal Racket recognizes a function call as any list that starts with a function name (or anything that evaluates to a closure).</a:t>
            </a:r>
            <a:br>
              <a:rPr lang="en-US" dirty="0"/>
            </a:br>
            <a:endParaRPr lang="en-US" dirty="0"/>
          </a:p>
          <a:p>
            <a:pPr defTabSz="914400">
              <a:spcBef>
                <a:spcPts val="0"/>
              </a:spcBef>
            </a:pPr>
            <a:r>
              <a:rPr lang="en-US" dirty="0">
                <a:ea typeface="Consolas" charset="0"/>
                <a:cs typeface="Consolas" charset="0"/>
              </a:rPr>
              <a:t>Mini-Racket will recognize function calls as lists that starts with the symbol </a:t>
            </a:r>
            <a:r>
              <a:rPr lang="en-US" dirty="0">
                <a:latin typeface="Consolas" charset="0"/>
                <a:ea typeface="Consolas" charset="0"/>
                <a:cs typeface="Consolas" charset="0"/>
              </a:rPr>
              <a:t>call</a:t>
            </a:r>
            <a:r>
              <a:rPr lang="en-US" dirty="0">
                <a:ea typeface="Consolas" charset="0"/>
                <a:cs typeface="Consolas" charset="0"/>
              </a:rPr>
              <a:t>.</a:t>
            </a:r>
          </a:p>
          <a:p>
            <a:pPr lvl="1" defTabSz="914400">
              <a:spcBef>
                <a:spcPts val="0"/>
              </a:spcBef>
            </a:pPr>
            <a:r>
              <a:rPr lang="en-US" dirty="0">
                <a:ea typeface="Consolas" charset="0"/>
                <a:cs typeface="Consolas" charset="0"/>
              </a:rPr>
              <a:t>This makes the Mini-Racket syntax more complicated, but simplifies the interpreter code.</a:t>
            </a:r>
          </a:p>
          <a:p>
            <a:pPr defTabSz="914400">
              <a:spcBef>
                <a:spcPts val="0"/>
              </a:spcBef>
            </a:pPr>
            <a:endParaRPr lang="en-US" dirty="0">
              <a:latin typeface="Consolas" charset="0"/>
              <a:ea typeface="Consolas" charset="0"/>
              <a:cs typeface="Consolas" charset="0"/>
            </a:endParaRPr>
          </a:p>
        </p:txBody>
      </p:sp>
    </p:spTree>
    <p:extLst>
      <p:ext uri="{BB962C8B-B14F-4D97-AF65-F5344CB8AC3E}">
        <p14:creationId xmlns:p14="http://schemas.microsoft.com/office/powerpoint/2010/main" val="945454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49382"/>
            <a:ext cx="8229600" cy="5876781"/>
          </a:xfrm>
        </p:spPr>
        <p:txBody>
          <a:bodyPr>
            <a:norm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Mini-Racket will have some simplifications from normal Racket.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defTabSz="914400">
              <a:spcBef>
                <a:spcPts val="0"/>
              </a:spcBef>
            </a:pPr>
            <a:r>
              <a:rPr lang="en-US" dirty="0"/>
              <a:t>Normal Racket:  </a:t>
            </a:r>
            <a:r>
              <a:rPr lang="en-US" dirty="0">
                <a:latin typeface="Consolas" charset="0"/>
                <a:ea typeface="Consolas" charset="0"/>
                <a:cs typeface="Consolas" charset="0"/>
              </a:rPr>
              <a:t>(add1 5)</a:t>
            </a:r>
            <a:br>
              <a:rPr lang="en-US" dirty="0">
                <a:latin typeface="Consolas" charset="0"/>
                <a:ea typeface="Consolas" charset="0"/>
                <a:cs typeface="Consolas" charset="0"/>
              </a:rPr>
            </a:br>
            <a:endParaRPr lang="en-US" dirty="0">
              <a:latin typeface="Consolas" charset="0"/>
              <a:ea typeface="Consolas" charset="0"/>
              <a:cs typeface="Consolas" charset="0"/>
            </a:endParaRPr>
          </a:p>
          <a:p>
            <a:pPr defTabSz="914400">
              <a:spcBef>
                <a:spcPts val="0"/>
              </a:spcBef>
            </a:pPr>
            <a:r>
              <a:rPr lang="en-US" dirty="0">
                <a:ea typeface="Consolas" charset="0"/>
                <a:cs typeface="Consolas" charset="0"/>
              </a:rPr>
              <a:t>Mini-Racket:       </a:t>
            </a:r>
            <a:r>
              <a:rPr lang="en-US" dirty="0">
                <a:latin typeface="Consolas" charset="0"/>
                <a:ea typeface="Consolas" charset="0"/>
                <a:cs typeface="Consolas" charset="0"/>
              </a:rPr>
              <a:t>(call add1 5)</a:t>
            </a:r>
          </a:p>
          <a:p>
            <a:pPr defTabSz="914400">
              <a:spcBef>
                <a:spcPts val="0"/>
              </a:spcBef>
            </a:pPr>
            <a:endParaRPr lang="en-US" dirty="0">
              <a:latin typeface="Consolas" charset="0"/>
              <a:ea typeface="Consolas" charset="0"/>
              <a:cs typeface="Consolas" charset="0"/>
            </a:endParaRPr>
          </a:p>
        </p:txBody>
      </p:sp>
    </p:spTree>
    <p:extLst>
      <p:ext uri="{BB962C8B-B14F-4D97-AF65-F5344CB8AC3E}">
        <p14:creationId xmlns:p14="http://schemas.microsoft.com/office/powerpoint/2010/main" val="21259999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Implementing closures</a:t>
            </a:r>
          </a:p>
        </p:txBody>
      </p:sp>
      <p:sp>
        <p:nvSpPr>
          <p:cNvPr id="3" name="Content Placeholder 2"/>
          <p:cNvSpPr>
            <a:spLocks noGrp="1"/>
          </p:cNvSpPr>
          <p:nvPr>
            <p:ph idx="1"/>
          </p:nvPr>
        </p:nvSpPr>
        <p:spPr/>
        <p:txBody>
          <a:bodyPr/>
          <a:lstStyle/>
          <a:p>
            <a:r>
              <a:rPr lang="en-US" dirty="0"/>
              <a:t>In Mini-Racket, all (user-defined) functions and closures will have a single argument.</a:t>
            </a:r>
          </a:p>
          <a:p>
            <a:r>
              <a:rPr lang="en-US" dirty="0"/>
              <a:t>Syntax: </a:t>
            </a:r>
            <a:r>
              <a:rPr lang="en-US" b="1" dirty="0">
                <a:latin typeface="Consolas"/>
                <a:cs typeface="Consolas"/>
              </a:rPr>
              <a:t>(lambda </a:t>
            </a:r>
            <a:r>
              <a:rPr lang="en-US" b="1" dirty="0" err="1">
                <a:latin typeface="Consolas"/>
                <a:cs typeface="Consolas"/>
              </a:rPr>
              <a:t>var</a:t>
            </a:r>
            <a:r>
              <a:rPr lang="en-US" b="1" dirty="0">
                <a:latin typeface="Consolas"/>
                <a:cs typeface="Consolas"/>
              </a:rPr>
              <a:t> expr)</a:t>
            </a:r>
          </a:p>
          <a:p>
            <a:pPr lvl="1"/>
            <a:r>
              <a:rPr lang="en-US" dirty="0">
                <a:cs typeface="Consolas"/>
              </a:rPr>
              <a:t>Note the different syntax from "real" Racket.</a:t>
            </a:r>
          </a:p>
          <a:p>
            <a:r>
              <a:rPr lang="en-US" dirty="0"/>
              <a:t>Semantics: Creates a new closure (anonymous function) of the single argument </a:t>
            </a:r>
            <a:r>
              <a:rPr lang="en-US" dirty="0" err="1">
                <a:latin typeface="Consolas"/>
                <a:cs typeface="Consolas"/>
              </a:rPr>
              <a:t>var</a:t>
            </a:r>
            <a:r>
              <a:rPr lang="en-US" dirty="0"/>
              <a:t>, whose body is </a:t>
            </a:r>
            <a:r>
              <a:rPr lang="en-US" dirty="0" err="1">
                <a:latin typeface="Consolas"/>
                <a:cs typeface="Consolas"/>
              </a:rPr>
              <a:t>expr</a:t>
            </a:r>
            <a:r>
              <a:rPr lang="en-US" dirty="0"/>
              <a:t>.</a:t>
            </a:r>
          </a:p>
          <a:p>
            <a:pPr lvl="1"/>
            <a:endParaRPr lang="en-US" dirty="0"/>
          </a:p>
        </p:txBody>
      </p:sp>
    </p:spTree>
    <p:extLst>
      <p:ext uri="{BB962C8B-B14F-4D97-AF65-F5344CB8AC3E}">
        <p14:creationId xmlns:p14="http://schemas.microsoft.com/office/powerpoint/2010/main" val="1697134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nsolas"/>
                <a:cs typeface="Consolas"/>
              </a:rPr>
              <a:t>(lambda </a:t>
            </a:r>
            <a:r>
              <a:rPr lang="en-US" dirty="0" err="1">
                <a:latin typeface="Consolas"/>
                <a:cs typeface="Consolas"/>
              </a:rPr>
              <a:t>var</a:t>
            </a:r>
            <a:r>
              <a:rPr lang="en-US" dirty="0">
                <a:latin typeface="Consolas"/>
                <a:cs typeface="Consolas"/>
              </a:rPr>
              <a:t> </a:t>
            </a:r>
            <a:r>
              <a:rPr lang="en-US" dirty="0" err="1">
                <a:latin typeface="Consolas"/>
                <a:cs typeface="Consolas"/>
              </a:rPr>
              <a:t>expr</a:t>
            </a:r>
            <a:r>
              <a:rPr lang="en-US" dirty="0">
                <a:latin typeface="Consolas"/>
                <a:cs typeface="Consolas"/>
              </a:rPr>
              <a:t>)</a:t>
            </a:r>
          </a:p>
        </p:txBody>
      </p:sp>
      <p:sp>
        <p:nvSpPr>
          <p:cNvPr id="3" name="Content Placeholder 2"/>
          <p:cNvSpPr>
            <a:spLocks noGrp="1"/>
          </p:cNvSpPr>
          <p:nvPr>
            <p:ph idx="1"/>
          </p:nvPr>
        </p:nvSpPr>
        <p:spPr/>
        <p:txBody>
          <a:bodyPr>
            <a:normAutofit/>
          </a:bodyPr>
          <a:lstStyle/>
          <a:p>
            <a:r>
              <a:rPr lang="en-US" dirty="0"/>
              <a:t>Need a new data structure to represent a closure.</a:t>
            </a:r>
          </a:p>
          <a:p>
            <a:r>
              <a:rPr lang="en-US" dirty="0"/>
              <a:t>Why can't we just represent them as the list (lambda </a:t>
            </a:r>
            <a:r>
              <a:rPr lang="en-US" dirty="0" err="1"/>
              <a:t>var</a:t>
            </a:r>
            <a:r>
              <a:rPr lang="en-US" dirty="0"/>
              <a:t> closure) above?  </a:t>
            </a:r>
          </a:p>
          <a:p>
            <a:pPr lvl="1"/>
            <a:r>
              <a:rPr lang="en-US" dirty="0"/>
              <a:t>Hint: What is missing?  Think of environment diagrams.</a:t>
            </a:r>
          </a:p>
          <a:p>
            <a:pPr lvl="1"/>
            <a:endParaRPr lang="en-US" dirty="0"/>
          </a:p>
        </p:txBody>
      </p:sp>
    </p:spTree>
    <p:extLst>
      <p:ext uri="{BB962C8B-B14F-4D97-AF65-F5344CB8AC3E}">
        <p14:creationId xmlns:p14="http://schemas.microsoft.com/office/powerpoint/2010/main" val="4886081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onsolas"/>
                <a:cs typeface="Consolas"/>
              </a:rPr>
              <a:t>(lambda </a:t>
            </a:r>
            <a:r>
              <a:rPr lang="en-US" dirty="0" err="1">
                <a:latin typeface="Consolas"/>
                <a:cs typeface="Consolas"/>
              </a:rPr>
              <a:t>var</a:t>
            </a:r>
            <a:r>
              <a:rPr lang="en-US" dirty="0">
                <a:latin typeface="Consolas"/>
                <a:cs typeface="Consolas"/>
              </a:rPr>
              <a:t> </a:t>
            </a:r>
            <a:r>
              <a:rPr lang="en-US" dirty="0" err="1">
                <a:latin typeface="Consolas"/>
                <a:cs typeface="Consolas"/>
              </a:rPr>
              <a:t>expr</a:t>
            </a:r>
            <a:r>
              <a:rPr lang="en-US" dirty="0">
                <a:latin typeface="Consolas"/>
                <a:cs typeface="Consolas"/>
              </a:rPr>
              <a:t>)</a:t>
            </a:r>
          </a:p>
        </p:txBody>
      </p:sp>
      <p:sp>
        <p:nvSpPr>
          <p:cNvPr id="3" name="Content Placeholder 2"/>
          <p:cNvSpPr>
            <a:spLocks noGrp="1"/>
          </p:cNvSpPr>
          <p:nvPr>
            <p:ph idx="1"/>
          </p:nvPr>
        </p:nvSpPr>
        <p:spPr/>
        <p:txBody>
          <a:bodyPr>
            <a:normAutofit/>
          </a:bodyPr>
          <a:lstStyle/>
          <a:p>
            <a:r>
              <a:rPr lang="en-US" dirty="0"/>
              <a:t>We will represent closures internally in Mini-Racket using a list of four components:</a:t>
            </a:r>
          </a:p>
          <a:p>
            <a:pPr lvl="1"/>
            <a:r>
              <a:rPr lang="en-US" dirty="0"/>
              <a:t>The symbol </a:t>
            </a:r>
            <a:r>
              <a:rPr lang="en-US" dirty="0">
                <a:latin typeface="Consolas"/>
                <a:cs typeface="Consolas"/>
              </a:rPr>
              <a:t>'closure</a:t>
            </a:r>
          </a:p>
          <a:p>
            <a:pPr lvl="1"/>
            <a:r>
              <a:rPr lang="en-US" dirty="0"/>
              <a:t>The argument variable (</a:t>
            </a:r>
            <a:r>
              <a:rPr lang="en-US" dirty="0" err="1">
                <a:latin typeface="Consolas"/>
                <a:cs typeface="Consolas"/>
              </a:rPr>
              <a:t>var</a:t>
            </a:r>
            <a:r>
              <a:rPr lang="en-US" dirty="0"/>
              <a:t>)</a:t>
            </a:r>
          </a:p>
          <a:p>
            <a:pPr lvl="1"/>
            <a:r>
              <a:rPr lang="en-US" dirty="0"/>
              <a:t>The body (</a:t>
            </a:r>
            <a:r>
              <a:rPr lang="en-US" dirty="0" err="1">
                <a:latin typeface="Consolas"/>
                <a:cs typeface="Consolas"/>
              </a:rPr>
              <a:t>expr</a:t>
            </a:r>
            <a:r>
              <a:rPr lang="en-US" dirty="0"/>
              <a:t>)</a:t>
            </a:r>
          </a:p>
          <a:p>
            <a:pPr lvl="1"/>
            <a:r>
              <a:rPr lang="en-US" dirty="0"/>
              <a:t>The environment in which this closure was defined.</a:t>
            </a:r>
          </a:p>
          <a:p>
            <a:pPr lvl="1"/>
            <a:endParaRPr lang="en-US" dirty="0"/>
          </a:p>
        </p:txBody>
      </p:sp>
    </p:spTree>
    <p:extLst>
      <p:ext uri="{BB962C8B-B14F-4D97-AF65-F5344CB8AC3E}">
        <p14:creationId xmlns:p14="http://schemas.microsoft.com/office/powerpoint/2010/main" val="138717226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72756"/>
            <a:ext cx="8229600" cy="5753408"/>
          </a:xfrm>
        </p:spPr>
        <p:txBody>
          <a:bodyPr/>
          <a:lstStyle/>
          <a:p>
            <a:pPr marL="0" indent="0">
              <a:buNone/>
            </a:pPr>
            <a:r>
              <a:rPr lang="en-US" dirty="0"/>
              <a:t>Evaluate at top level: </a:t>
            </a:r>
            <a:r>
              <a:rPr lang="en-US" dirty="0">
                <a:latin typeface="Consolas"/>
                <a:cs typeface="Consolas"/>
              </a:rPr>
              <a:t>(lambda x (add x 1))</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Our evaluator should return</a:t>
            </a:r>
          </a:p>
          <a:p>
            <a:pPr marL="0" indent="0">
              <a:buNone/>
            </a:pPr>
            <a:r>
              <a:rPr lang="en-US" dirty="0"/>
              <a:t> </a:t>
            </a:r>
            <a:r>
              <a:rPr lang="en-US" sz="2800" b="1" dirty="0">
                <a:latin typeface="Courier"/>
                <a:cs typeface="Courier"/>
              </a:rPr>
              <a:t> '(closure x (add x 1) (#hash(…)))</a:t>
            </a:r>
          </a:p>
        </p:txBody>
      </p:sp>
      <p:sp>
        <p:nvSpPr>
          <p:cNvPr id="4" name="Oval 3"/>
          <p:cNvSpPr/>
          <p:nvPr/>
        </p:nvSpPr>
        <p:spPr>
          <a:xfrm>
            <a:off x="4279509" y="1449602"/>
            <a:ext cx="4196680" cy="160146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6" name="Straight Connector 5"/>
          <p:cNvCxnSpPr/>
          <p:nvPr/>
        </p:nvCxnSpPr>
        <p:spPr>
          <a:xfrm>
            <a:off x="7496044" y="1587660"/>
            <a:ext cx="0" cy="1339156"/>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4886922" y="1767136"/>
            <a:ext cx="2360633" cy="892552"/>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rtlCol="0">
            <a:spAutoFit/>
          </a:bodyPr>
          <a:lstStyle/>
          <a:p>
            <a:r>
              <a:rPr lang="en-US" sz="2600" dirty="0" err="1"/>
              <a:t>Arg</a:t>
            </a:r>
            <a:r>
              <a:rPr lang="en-US" sz="2600" dirty="0"/>
              <a:t>: x</a:t>
            </a:r>
          </a:p>
          <a:p>
            <a:r>
              <a:rPr lang="en-US" sz="2600" dirty="0"/>
              <a:t>Code: (add x 1)</a:t>
            </a:r>
          </a:p>
        </p:txBody>
      </p:sp>
      <p:sp>
        <p:nvSpPr>
          <p:cNvPr id="10" name="TextBox 9"/>
          <p:cNvSpPr txBox="1"/>
          <p:nvPr/>
        </p:nvSpPr>
        <p:spPr>
          <a:xfrm>
            <a:off x="940370" y="1560049"/>
            <a:ext cx="1366682" cy="120032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lang="en-US" sz="2400" b="1" u="sng" dirty="0">
                <a:latin typeface="Courier"/>
                <a:cs typeface="Courier"/>
              </a:rPr>
              <a:t>global</a:t>
            </a:r>
          </a:p>
          <a:p>
            <a:endParaRPr lang="en-US" sz="2400" dirty="0">
              <a:latin typeface="Courier"/>
              <a:cs typeface="Courier"/>
            </a:endParaRPr>
          </a:p>
          <a:p>
            <a:endParaRPr lang="en-US" sz="2400" dirty="0">
              <a:latin typeface="Courier"/>
              <a:cs typeface="Courier"/>
            </a:endParaRPr>
          </a:p>
        </p:txBody>
      </p:sp>
      <p:cxnSp>
        <p:nvCxnSpPr>
          <p:cNvPr id="12" name="Straight Connector 11"/>
          <p:cNvCxnSpPr/>
          <p:nvPr/>
        </p:nvCxnSpPr>
        <p:spPr>
          <a:xfrm>
            <a:off x="7937800" y="2250335"/>
            <a:ext cx="0" cy="1339157"/>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1623711" y="3589492"/>
            <a:ext cx="6314089" cy="1"/>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a:endCxn id="10" idx="2"/>
          </p:cNvCxnSpPr>
          <p:nvPr/>
        </p:nvCxnSpPr>
        <p:spPr>
          <a:xfrm flipV="1">
            <a:off x="1623711" y="2760377"/>
            <a:ext cx="0" cy="829116"/>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1325826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Write </a:t>
            </a:r>
            <a:r>
              <a:rPr lang="en-US" dirty="0">
                <a:latin typeface="Consolas" charset="0"/>
                <a:ea typeface="Consolas" charset="0"/>
                <a:cs typeface="Consolas" charset="0"/>
              </a:rPr>
              <a:t>lambda?</a:t>
            </a:r>
            <a:r>
              <a:rPr lang="en-US" dirty="0"/>
              <a:t> and </a:t>
            </a:r>
            <a:r>
              <a:rPr lang="en-US" dirty="0" err="1">
                <a:latin typeface="Consolas" charset="0"/>
                <a:ea typeface="Consolas" charset="0"/>
                <a:cs typeface="Consolas" charset="0"/>
              </a:rPr>
              <a:t>eval</a:t>
            </a:r>
            <a:r>
              <a:rPr lang="en-US" dirty="0">
                <a:latin typeface="Consolas" charset="0"/>
                <a:ea typeface="Consolas" charset="0"/>
                <a:cs typeface="Consolas" charset="0"/>
              </a:rPr>
              <a:t>-lambda</a:t>
            </a:r>
          </a:p>
        </p:txBody>
      </p:sp>
      <p:sp>
        <p:nvSpPr>
          <p:cNvPr id="3" name="Content Placeholder 2"/>
          <p:cNvSpPr>
            <a:spLocks noGrp="1"/>
          </p:cNvSpPr>
          <p:nvPr>
            <p:ph idx="1"/>
          </p:nvPr>
        </p:nvSpPr>
        <p:spPr/>
        <p:txBody>
          <a:bodyPr/>
          <a:lstStyle/>
          <a:p>
            <a:r>
              <a:rPr lang="en-US" dirty="0">
                <a:latin typeface="Consolas" charset="0"/>
                <a:ea typeface="Consolas" charset="0"/>
                <a:cs typeface="Consolas" charset="0"/>
              </a:rPr>
              <a:t>lambda?</a:t>
            </a:r>
            <a:r>
              <a:rPr lang="en-US" dirty="0"/>
              <a:t> is easy.</a:t>
            </a:r>
          </a:p>
          <a:p>
            <a:r>
              <a:rPr lang="en-US" dirty="0" err="1">
                <a:latin typeface="Consolas" charset="0"/>
                <a:ea typeface="Consolas" charset="0"/>
                <a:cs typeface="Consolas" charset="0"/>
              </a:rPr>
              <a:t>eval</a:t>
            </a:r>
            <a:r>
              <a:rPr lang="en-US" dirty="0">
                <a:latin typeface="Consolas" charset="0"/>
                <a:ea typeface="Consolas" charset="0"/>
                <a:cs typeface="Consolas" charset="0"/>
              </a:rPr>
              <a:t>-lambda</a:t>
            </a:r>
            <a:r>
              <a:rPr lang="en-US" dirty="0"/>
              <a:t> should:</a:t>
            </a:r>
          </a:p>
          <a:p>
            <a:pPr lvl="1"/>
            <a:r>
              <a:rPr lang="en-US" dirty="0"/>
              <a:t>Extract the variable name and the body, but </a:t>
            </a:r>
            <a:r>
              <a:rPr lang="en-US" b="1" i="1" dirty="0"/>
              <a:t>don’t evaluate the body</a:t>
            </a:r>
            <a:r>
              <a:rPr lang="en-US" dirty="0"/>
              <a:t> (not until we call the function)</a:t>
            </a:r>
          </a:p>
          <a:p>
            <a:pPr lvl="1"/>
            <a:r>
              <a:rPr lang="en-US" dirty="0"/>
              <a:t>Return a list of the symbol </a:t>
            </a:r>
            <a:r>
              <a:rPr lang="en-US" dirty="0">
                <a:latin typeface="Consolas" charset="0"/>
                <a:ea typeface="Consolas" charset="0"/>
                <a:cs typeface="Consolas" charset="0"/>
              </a:rPr>
              <a:t>'closure</a:t>
            </a:r>
            <a:r>
              <a:rPr lang="en-US" dirty="0"/>
              <a:t>, the variable, the body, and the current environment.</a:t>
            </a:r>
          </a:p>
        </p:txBody>
      </p:sp>
    </p:spTree>
    <p:extLst>
      <p:ext uri="{BB962C8B-B14F-4D97-AF65-F5344CB8AC3E}">
        <p14:creationId xmlns:p14="http://schemas.microsoft.com/office/powerpoint/2010/main" val="371010694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r>
              <a:rPr lang="en-US" sz="2600" b="1" dirty="0">
                <a:latin typeface="Courier"/>
                <a:cs typeface="Courier"/>
              </a:rPr>
              <a:t>(define (</a:t>
            </a:r>
            <a:r>
              <a:rPr lang="en-US" sz="2600" b="1" dirty="0" err="1">
                <a:latin typeface="Courier"/>
                <a:cs typeface="Courier"/>
              </a:rPr>
              <a:t>eval</a:t>
            </a:r>
            <a:r>
              <a:rPr lang="en-US" sz="2600" b="1" dirty="0">
                <a:latin typeface="Courier"/>
                <a:cs typeface="Courier"/>
              </a:rPr>
              <a:t>-lambda </a:t>
            </a:r>
            <a:r>
              <a:rPr lang="en-US" sz="2600" b="1" dirty="0" err="1">
                <a:latin typeface="Courier"/>
                <a:cs typeface="Courier"/>
              </a:rPr>
              <a:t>expr</a:t>
            </a:r>
            <a:r>
              <a:rPr lang="en-US" sz="2600" b="1" dirty="0">
                <a:latin typeface="Courier"/>
                <a:cs typeface="Courier"/>
              </a:rPr>
              <a:t> </a:t>
            </a:r>
            <a:r>
              <a:rPr lang="en-US" sz="2600" b="1" dirty="0" err="1">
                <a:latin typeface="Courier"/>
                <a:cs typeface="Courier"/>
              </a:rPr>
              <a:t>env</a:t>
            </a:r>
            <a:r>
              <a:rPr lang="en-US" sz="2600" b="1" dirty="0">
                <a:latin typeface="Courier"/>
                <a:cs typeface="Courier"/>
              </a:rPr>
              <a:t>) </a:t>
            </a:r>
          </a:p>
          <a:p>
            <a:pPr marL="0" indent="0">
              <a:buNone/>
            </a:pPr>
            <a:r>
              <a:rPr lang="en-US" sz="2600" b="1" dirty="0">
                <a:latin typeface="Courier"/>
                <a:cs typeface="Courier"/>
              </a:rPr>
              <a:t>  (list 'closure </a:t>
            </a:r>
          </a:p>
          <a:p>
            <a:pPr marL="0" indent="0">
              <a:buNone/>
            </a:pPr>
            <a:r>
              <a:rPr lang="en-US" sz="2600" b="1" dirty="0">
                <a:latin typeface="Courier"/>
                <a:cs typeface="Courier"/>
              </a:rPr>
              <a:t>        (</a:t>
            </a:r>
            <a:r>
              <a:rPr lang="en-US" sz="2600" b="1" dirty="0" err="1">
                <a:latin typeface="Courier"/>
                <a:cs typeface="Courier"/>
              </a:rPr>
              <a:t>cadr</a:t>
            </a:r>
            <a:r>
              <a:rPr lang="en-US" sz="2600" b="1" dirty="0">
                <a:latin typeface="Courier"/>
                <a:cs typeface="Courier"/>
              </a:rPr>
              <a:t> </a:t>
            </a:r>
            <a:r>
              <a:rPr lang="en-US" sz="2600" b="1" dirty="0" err="1">
                <a:latin typeface="Courier"/>
                <a:cs typeface="Courier"/>
              </a:rPr>
              <a:t>expr</a:t>
            </a:r>
            <a:r>
              <a:rPr lang="en-US" sz="2600" b="1" dirty="0">
                <a:latin typeface="Courier"/>
                <a:cs typeface="Courier"/>
              </a:rPr>
              <a:t>)       ; the variable</a:t>
            </a:r>
          </a:p>
          <a:p>
            <a:pPr marL="0" indent="0">
              <a:buNone/>
            </a:pPr>
            <a:r>
              <a:rPr lang="en-US" sz="2600" b="1" dirty="0">
                <a:latin typeface="Courier"/>
                <a:cs typeface="Courier"/>
              </a:rPr>
              <a:t>        (</a:t>
            </a:r>
            <a:r>
              <a:rPr lang="en-US" sz="2600" b="1" dirty="0" err="1">
                <a:latin typeface="Courier"/>
                <a:cs typeface="Courier"/>
              </a:rPr>
              <a:t>caddr</a:t>
            </a:r>
            <a:r>
              <a:rPr lang="en-US" sz="2600" b="1" dirty="0">
                <a:latin typeface="Courier"/>
                <a:cs typeface="Courier"/>
              </a:rPr>
              <a:t> </a:t>
            </a:r>
            <a:r>
              <a:rPr lang="en-US" sz="2600" b="1" dirty="0" err="1">
                <a:latin typeface="Courier"/>
                <a:cs typeface="Courier"/>
              </a:rPr>
              <a:t>expr</a:t>
            </a:r>
            <a:r>
              <a:rPr lang="en-US" sz="2600" b="1" dirty="0">
                <a:latin typeface="Courier"/>
                <a:cs typeface="Courier"/>
              </a:rPr>
              <a:t>)      ; the body</a:t>
            </a:r>
          </a:p>
          <a:p>
            <a:pPr marL="0" indent="0">
              <a:buNone/>
            </a:pPr>
            <a:r>
              <a:rPr lang="en-US" sz="2600" b="1" dirty="0">
                <a:latin typeface="Courier"/>
                <a:cs typeface="Courier"/>
              </a:rPr>
              <a:t>        </a:t>
            </a:r>
            <a:r>
              <a:rPr lang="en-US" sz="2600" b="1" dirty="0" err="1">
                <a:latin typeface="Courier"/>
                <a:cs typeface="Courier"/>
              </a:rPr>
              <a:t>env</a:t>
            </a:r>
            <a:r>
              <a:rPr lang="en-US" sz="2600" b="1" dirty="0">
                <a:latin typeface="Courier"/>
                <a:cs typeface="Courier"/>
              </a:rPr>
              <a:t>))</a:t>
            </a:r>
          </a:p>
        </p:txBody>
      </p:sp>
    </p:spTree>
    <p:extLst>
      <p:ext uri="{BB962C8B-B14F-4D97-AF65-F5344CB8AC3E}">
        <p14:creationId xmlns:p14="http://schemas.microsoft.com/office/powerpoint/2010/main" val="2053321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programming language?</a:t>
            </a:r>
          </a:p>
        </p:txBody>
      </p:sp>
      <p:pic>
        <p:nvPicPr>
          <p:cNvPr id="3" name="Picture 2"/>
          <p:cNvPicPr>
            <a:picLocks noChangeAspect="1"/>
          </p:cNvPicPr>
          <p:nvPr/>
        </p:nvPicPr>
        <p:blipFill>
          <a:blip r:embed="rId3"/>
          <a:stretch>
            <a:fillRect/>
          </a:stretch>
        </p:blipFill>
        <p:spPr>
          <a:xfrm>
            <a:off x="2691949" y="1330163"/>
            <a:ext cx="4018497" cy="5527837"/>
          </a:xfrm>
          <a:prstGeom prst="rect">
            <a:avLst/>
          </a:prstGeom>
        </p:spPr>
      </p:pic>
    </p:spTree>
    <p:extLst>
      <p:ext uri="{BB962C8B-B14F-4D97-AF65-F5344CB8AC3E}">
        <p14:creationId xmlns:p14="http://schemas.microsoft.com/office/powerpoint/2010/main" val="385160480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Evaluating closures</a:t>
            </a:r>
          </a:p>
        </p:txBody>
      </p:sp>
      <p:sp>
        <p:nvSpPr>
          <p:cNvPr id="3" name="Content Placeholder 2"/>
          <p:cNvSpPr>
            <a:spLocks noGrp="1"/>
          </p:cNvSpPr>
          <p:nvPr>
            <p:ph idx="1"/>
          </p:nvPr>
        </p:nvSpPr>
        <p:spPr/>
        <p:txBody>
          <a:bodyPr/>
          <a:lstStyle/>
          <a:p>
            <a:r>
              <a:rPr lang="en-US" dirty="0"/>
              <a:t>Closures, like numbers, are self-evaluating.</a:t>
            </a:r>
          </a:p>
          <a:p>
            <a:pPr lvl="1"/>
            <a:r>
              <a:rPr lang="en-US" dirty="0"/>
              <a:t>Exactly how they are in Racket.</a:t>
            </a:r>
          </a:p>
          <a:p>
            <a:r>
              <a:rPr lang="en-US" dirty="0"/>
              <a:t>In our language, evaluating a closure returns the closure.</a:t>
            </a:r>
          </a:p>
          <a:p>
            <a:r>
              <a:rPr lang="en-US" dirty="0"/>
              <a:t>Uncomment Add a closure? function</a:t>
            </a:r>
          </a:p>
        </p:txBody>
      </p:sp>
    </p:spTree>
    <p:extLst>
      <p:ext uri="{BB962C8B-B14F-4D97-AF65-F5344CB8AC3E}">
        <p14:creationId xmlns:p14="http://schemas.microsoft.com/office/powerpoint/2010/main" val="117524839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 calls</a:t>
            </a:r>
          </a:p>
        </p:txBody>
      </p:sp>
      <p:sp>
        <p:nvSpPr>
          <p:cNvPr id="3" name="Content Placeholder 2"/>
          <p:cNvSpPr>
            <a:spLocks noGrp="1"/>
          </p:cNvSpPr>
          <p:nvPr>
            <p:ph idx="1"/>
          </p:nvPr>
        </p:nvSpPr>
        <p:spPr/>
        <p:txBody>
          <a:bodyPr/>
          <a:lstStyle/>
          <a:p>
            <a:r>
              <a:rPr lang="en-US" dirty="0"/>
              <a:t>First we need the other half of the </a:t>
            </a:r>
            <a:r>
              <a:rPr lang="en-US" dirty="0" err="1">
                <a:latin typeface="Consolas" charset="0"/>
                <a:ea typeface="Consolas" charset="0"/>
                <a:cs typeface="Consolas" charset="0"/>
              </a:rPr>
              <a:t>eval</a:t>
            </a:r>
            <a:r>
              <a:rPr lang="en-US" dirty="0">
                <a:latin typeface="Consolas" charset="0"/>
                <a:ea typeface="Consolas" charset="0"/>
                <a:cs typeface="Consolas" charset="0"/>
              </a:rPr>
              <a:t>/apply</a:t>
            </a:r>
            <a:r>
              <a:rPr lang="en-US" dirty="0"/>
              <a:t> paradigm.</a:t>
            </a:r>
          </a:p>
        </p:txBody>
      </p:sp>
    </p:spTree>
    <p:extLst>
      <p:ext uri="{BB962C8B-B14F-4D97-AF65-F5344CB8AC3E}">
        <p14:creationId xmlns:p14="http://schemas.microsoft.com/office/powerpoint/2010/main" val="23770736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Remember from environment diagrams:</a:t>
            </a:r>
          </a:p>
          <a:p>
            <a:endParaRPr lang="en-US" dirty="0"/>
          </a:p>
          <a:p>
            <a:r>
              <a:rPr lang="en-US" dirty="0"/>
              <a:t>To evaluate a function call, make a new frame with the function's arguments bound to their values, then run the body of the function using the new environment for variable lookups.</a:t>
            </a:r>
          </a:p>
        </p:txBody>
      </p:sp>
    </p:spTree>
    <p:extLst>
      <p:ext uri="{BB962C8B-B14F-4D97-AF65-F5344CB8AC3E}">
        <p14:creationId xmlns:p14="http://schemas.microsoft.com/office/powerpoint/2010/main" val="222289604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Mini-Apply</a:t>
            </a:r>
          </a:p>
        </p:txBody>
      </p:sp>
      <p:sp>
        <p:nvSpPr>
          <p:cNvPr id="3" name="Content Placeholder 2"/>
          <p:cNvSpPr>
            <a:spLocks noGrp="1"/>
          </p:cNvSpPr>
          <p:nvPr>
            <p:ph idx="1"/>
          </p:nvPr>
        </p:nvSpPr>
        <p:spPr>
          <a:xfrm>
            <a:off x="457199" y="1600200"/>
            <a:ext cx="8584989" cy="4525963"/>
          </a:xfrm>
        </p:spPr>
        <p:txBody>
          <a:bodyPr>
            <a:normAutofit/>
          </a:bodyPr>
          <a:lstStyle/>
          <a:p>
            <a:pPr marL="0" indent="0">
              <a:buNone/>
            </a:pPr>
            <a:r>
              <a:rPr lang="en-US" sz="2600" dirty="0">
                <a:latin typeface="Courier"/>
                <a:cs typeface="Courier"/>
              </a:rPr>
              <a:t>(define (mini-apply closure </a:t>
            </a:r>
            <a:r>
              <a:rPr lang="en-US" sz="2600" dirty="0" err="1">
                <a:latin typeface="Courier"/>
                <a:cs typeface="Courier"/>
              </a:rPr>
              <a:t>argval</a:t>
            </a:r>
            <a:r>
              <a:rPr lang="en-US" sz="2600" dirty="0">
                <a:latin typeface="Courier"/>
                <a:cs typeface="Courier"/>
              </a:rPr>
              <a:t>)</a:t>
            </a:r>
          </a:p>
          <a:p>
            <a:pPr marL="0" indent="0">
              <a:buNone/>
            </a:pPr>
            <a:r>
              <a:rPr lang="en-US" sz="2600" dirty="0">
                <a:latin typeface="Courier"/>
                <a:cs typeface="Courier"/>
              </a:rPr>
              <a:t> </a:t>
            </a:r>
            <a:r>
              <a:rPr lang="en-US" sz="2600" dirty="0">
                <a:latin typeface="Arial"/>
                <a:cs typeface="Arial"/>
              </a:rPr>
              <a:t> </a:t>
            </a:r>
          </a:p>
          <a:p>
            <a:pPr marL="0" indent="0">
              <a:buNone/>
            </a:pPr>
            <a:r>
              <a:rPr lang="en-US" sz="2600" dirty="0">
                <a:cs typeface="Arial"/>
              </a:rPr>
              <a:t>Pseudocode:</a:t>
            </a:r>
          </a:p>
          <a:p>
            <a:r>
              <a:rPr lang="en-US" sz="2600" dirty="0">
                <a:cs typeface="Arial"/>
              </a:rPr>
              <a:t>Make a new frame mapping the closure's argument (i.e., the variable name) to </a:t>
            </a:r>
            <a:r>
              <a:rPr lang="en-US" sz="2600" dirty="0" err="1">
                <a:latin typeface="Courier"/>
                <a:cs typeface="Courier"/>
              </a:rPr>
              <a:t>argval</a:t>
            </a:r>
            <a:r>
              <a:rPr lang="en-US" sz="2600" dirty="0">
                <a:cs typeface="Arial"/>
              </a:rPr>
              <a:t>.</a:t>
            </a:r>
          </a:p>
          <a:p>
            <a:r>
              <a:rPr lang="en-US" sz="2600" dirty="0">
                <a:cs typeface="Arial"/>
              </a:rPr>
              <a:t>Make a new environment consisting of the new frame pointing to the closure's environment.</a:t>
            </a:r>
          </a:p>
          <a:p>
            <a:r>
              <a:rPr lang="en-US" sz="2600" dirty="0">
                <a:cs typeface="Arial"/>
              </a:rPr>
              <a:t>Evaluate the closure's body in the new environment (and return the result).</a:t>
            </a:r>
          </a:p>
        </p:txBody>
      </p:sp>
    </p:spTree>
    <p:extLst>
      <p:ext uri="{BB962C8B-B14F-4D97-AF65-F5344CB8AC3E}">
        <p14:creationId xmlns:p14="http://schemas.microsoft.com/office/powerpoint/2010/main" val="76015043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Mini-Apply</a:t>
            </a:r>
          </a:p>
        </p:txBody>
      </p:sp>
      <p:sp>
        <p:nvSpPr>
          <p:cNvPr id="3" name="Content Placeholder 2"/>
          <p:cNvSpPr>
            <a:spLocks noGrp="1"/>
          </p:cNvSpPr>
          <p:nvPr>
            <p:ph idx="1"/>
          </p:nvPr>
        </p:nvSpPr>
        <p:spPr>
          <a:xfrm>
            <a:off x="457199" y="1600200"/>
            <a:ext cx="8584989" cy="4525963"/>
          </a:xfrm>
        </p:spPr>
        <p:txBody>
          <a:bodyPr>
            <a:normAutofit/>
          </a:bodyPr>
          <a:lstStyle/>
          <a:p>
            <a:pPr marL="0" indent="0">
              <a:buNone/>
            </a:pPr>
            <a:r>
              <a:rPr lang="en-US" sz="2300" dirty="0">
                <a:latin typeface="Courier"/>
                <a:cs typeface="Courier"/>
              </a:rPr>
              <a:t>(define (mini-apply closure </a:t>
            </a:r>
            <a:r>
              <a:rPr lang="en-US" sz="2300" dirty="0" err="1">
                <a:latin typeface="Courier"/>
                <a:cs typeface="Courier"/>
              </a:rPr>
              <a:t>argval</a:t>
            </a:r>
            <a:r>
              <a:rPr lang="en-US" sz="2300" dirty="0">
                <a:latin typeface="Courier"/>
                <a:cs typeface="Courier"/>
              </a:rPr>
              <a:t>)</a:t>
            </a:r>
          </a:p>
          <a:p>
            <a:pPr marL="0" indent="0">
              <a:buNone/>
            </a:pPr>
            <a:r>
              <a:rPr lang="en-US" sz="2300" dirty="0">
                <a:latin typeface="Courier"/>
                <a:cs typeface="Courier"/>
              </a:rPr>
              <a:t>  (let ((new-frame (make-hash)))</a:t>
            </a:r>
          </a:p>
          <a:p>
            <a:pPr marL="0" indent="0">
              <a:buNone/>
            </a:pPr>
            <a:r>
              <a:rPr lang="en-US" sz="2300" dirty="0">
                <a:latin typeface="Courier"/>
                <a:cs typeface="Courier"/>
              </a:rPr>
              <a:t>    (hash-set! new-frame </a:t>
            </a:r>
            <a:r>
              <a:rPr lang="en-US" sz="2300" b="1" dirty="0">
                <a:latin typeface="Courier"/>
                <a:cs typeface="Courier"/>
              </a:rPr>
              <a:t>&lt;</a:t>
            </a:r>
            <a:r>
              <a:rPr lang="en-US" sz="2300" b="1" dirty="0" err="1">
                <a:latin typeface="Courier"/>
                <a:cs typeface="Courier"/>
              </a:rPr>
              <a:t>arg</a:t>
            </a:r>
            <a:r>
              <a:rPr lang="en-US" sz="2300" b="1" dirty="0">
                <a:latin typeface="Courier"/>
                <a:cs typeface="Courier"/>
              </a:rPr>
              <a:t>-name&gt; </a:t>
            </a:r>
            <a:r>
              <a:rPr lang="en-US" sz="2300" dirty="0" err="1">
                <a:latin typeface="Courier"/>
                <a:cs typeface="Courier"/>
              </a:rPr>
              <a:t>argval</a:t>
            </a:r>
            <a:r>
              <a:rPr lang="en-US" sz="2300" dirty="0">
                <a:latin typeface="Courier"/>
                <a:cs typeface="Courier"/>
              </a:rPr>
              <a:t>)</a:t>
            </a:r>
          </a:p>
          <a:p>
            <a:pPr marL="0" indent="0">
              <a:buNone/>
            </a:pPr>
            <a:r>
              <a:rPr lang="en-US" sz="2300" dirty="0">
                <a:latin typeface="Courier"/>
                <a:cs typeface="Courier"/>
              </a:rPr>
              <a:t>    (let ((new-</a:t>
            </a:r>
            <a:r>
              <a:rPr lang="en-US" sz="2300" dirty="0" err="1">
                <a:latin typeface="Courier"/>
                <a:cs typeface="Courier"/>
              </a:rPr>
              <a:t>env</a:t>
            </a:r>
            <a:r>
              <a:rPr lang="en-US" sz="2300" dirty="0">
                <a:latin typeface="Courier"/>
                <a:cs typeface="Courier"/>
              </a:rPr>
              <a:t> </a:t>
            </a:r>
          </a:p>
          <a:p>
            <a:pPr marL="0" indent="0">
              <a:buNone/>
            </a:pPr>
            <a:r>
              <a:rPr lang="en-US" sz="2300" dirty="0">
                <a:latin typeface="Courier"/>
                <a:cs typeface="Courier"/>
              </a:rPr>
              <a:t>            </a:t>
            </a:r>
            <a:r>
              <a:rPr lang="en-US" sz="2300" b="1" dirty="0">
                <a:latin typeface="Courier"/>
                <a:cs typeface="Courier"/>
              </a:rPr>
              <a:t>&lt;construct new environment&gt;</a:t>
            </a:r>
            <a:r>
              <a:rPr lang="en-US" sz="2300" dirty="0">
                <a:latin typeface="Courier"/>
                <a:cs typeface="Courier"/>
              </a:rPr>
              <a:t>))</a:t>
            </a:r>
          </a:p>
          <a:p>
            <a:pPr marL="0" indent="0">
              <a:buNone/>
            </a:pPr>
            <a:r>
              <a:rPr lang="en-US" sz="2300" dirty="0">
                <a:latin typeface="Courier"/>
                <a:cs typeface="Courier"/>
              </a:rPr>
              <a:t>      </a:t>
            </a:r>
            <a:r>
              <a:rPr lang="en-US" sz="2300" b="1" dirty="0">
                <a:latin typeface="Courier"/>
                <a:cs typeface="Courier"/>
              </a:rPr>
              <a:t>&lt;</a:t>
            </a:r>
            <a:r>
              <a:rPr lang="en-US" sz="2300" b="1" dirty="0" err="1">
                <a:latin typeface="Courier"/>
                <a:cs typeface="Courier"/>
              </a:rPr>
              <a:t>eval</a:t>
            </a:r>
            <a:r>
              <a:rPr lang="en-US" sz="2300" b="1" dirty="0">
                <a:latin typeface="Courier"/>
                <a:cs typeface="Courier"/>
              </a:rPr>
              <a:t> body of closure in new-</a:t>
            </a:r>
            <a:r>
              <a:rPr lang="en-US" sz="2300" b="1" dirty="0" err="1">
                <a:latin typeface="Courier"/>
                <a:cs typeface="Courier"/>
              </a:rPr>
              <a:t>env</a:t>
            </a:r>
            <a:r>
              <a:rPr lang="en-US" sz="2300" b="1" dirty="0">
                <a:latin typeface="Courier"/>
                <a:cs typeface="Courier"/>
              </a:rPr>
              <a:t>&gt;</a:t>
            </a:r>
          </a:p>
          <a:p>
            <a:pPr marL="0" indent="0">
              <a:buNone/>
            </a:pPr>
            <a:r>
              <a:rPr lang="en-US" sz="2300" dirty="0">
                <a:latin typeface="Courier"/>
                <a:cs typeface="Courier"/>
              </a:rPr>
              <a:t>    )))</a:t>
            </a:r>
          </a:p>
          <a:p>
            <a:pPr marL="0" indent="0">
              <a:buNone/>
            </a:pPr>
            <a:r>
              <a:rPr lang="en-US" sz="2300" dirty="0">
                <a:latin typeface="Courier"/>
                <a:cs typeface="Courier"/>
              </a:rPr>
              <a:t>  </a:t>
            </a:r>
          </a:p>
          <a:p>
            <a:pPr marL="0" indent="0">
              <a:buNone/>
            </a:pPr>
            <a:endParaRPr lang="en-US" sz="2300" dirty="0">
              <a:latin typeface="Courier"/>
              <a:cs typeface="Courier"/>
            </a:endParaRPr>
          </a:p>
        </p:txBody>
      </p:sp>
    </p:spTree>
    <p:extLst>
      <p:ext uri="{BB962C8B-B14F-4D97-AF65-F5344CB8AC3E}">
        <p14:creationId xmlns:p14="http://schemas.microsoft.com/office/powerpoint/2010/main" val="2915621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Mini-Apply</a:t>
            </a:r>
          </a:p>
        </p:txBody>
      </p:sp>
      <p:sp>
        <p:nvSpPr>
          <p:cNvPr id="3" name="Content Placeholder 2"/>
          <p:cNvSpPr>
            <a:spLocks noGrp="1"/>
          </p:cNvSpPr>
          <p:nvPr>
            <p:ph idx="1"/>
          </p:nvPr>
        </p:nvSpPr>
        <p:spPr>
          <a:xfrm>
            <a:off x="457199" y="1600200"/>
            <a:ext cx="8584989" cy="4525963"/>
          </a:xfrm>
        </p:spPr>
        <p:txBody>
          <a:bodyPr>
            <a:normAutofit/>
          </a:bodyPr>
          <a:lstStyle/>
          <a:p>
            <a:pPr marL="0" indent="0">
              <a:buNone/>
            </a:pPr>
            <a:r>
              <a:rPr lang="en-US" sz="2300" dirty="0">
                <a:latin typeface="Courier"/>
                <a:cs typeface="Courier"/>
              </a:rPr>
              <a:t>(define (mini-apply closure </a:t>
            </a:r>
            <a:r>
              <a:rPr lang="en-US" sz="2300" dirty="0" err="1">
                <a:latin typeface="Courier"/>
                <a:cs typeface="Courier"/>
              </a:rPr>
              <a:t>argval</a:t>
            </a:r>
            <a:r>
              <a:rPr lang="en-US" sz="2300" dirty="0">
                <a:latin typeface="Courier"/>
                <a:cs typeface="Courier"/>
              </a:rPr>
              <a:t>)</a:t>
            </a:r>
          </a:p>
          <a:p>
            <a:pPr marL="0" indent="0">
              <a:buNone/>
            </a:pPr>
            <a:r>
              <a:rPr lang="en-US" sz="2300" dirty="0">
                <a:latin typeface="Courier"/>
                <a:cs typeface="Courier"/>
              </a:rPr>
              <a:t>  (let ((new-frame (make-hash)))</a:t>
            </a:r>
          </a:p>
          <a:p>
            <a:pPr marL="0" indent="0">
              <a:buNone/>
            </a:pPr>
            <a:r>
              <a:rPr lang="en-US" sz="2300" dirty="0">
                <a:latin typeface="Courier"/>
                <a:cs typeface="Courier"/>
              </a:rPr>
              <a:t>    (hash-set! new-frame (</a:t>
            </a:r>
            <a:r>
              <a:rPr lang="en-US" sz="2300" dirty="0" err="1">
                <a:latin typeface="Courier"/>
                <a:cs typeface="Courier"/>
              </a:rPr>
              <a:t>cadr</a:t>
            </a:r>
            <a:r>
              <a:rPr lang="en-US" sz="2300" dirty="0">
                <a:latin typeface="Courier"/>
                <a:cs typeface="Courier"/>
              </a:rPr>
              <a:t> closure) </a:t>
            </a:r>
            <a:r>
              <a:rPr lang="en-US" sz="2300" dirty="0" err="1">
                <a:latin typeface="Courier"/>
                <a:cs typeface="Courier"/>
              </a:rPr>
              <a:t>argval</a:t>
            </a:r>
            <a:r>
              <a:rPr lang="en-US" sz="2300" dirty="0">
                <a:latin typeface="Courier"/>
                <a:cs typeface="Courier"/>
              </a:rPr>
              <a:t>)</a:t>
            </a:r>
          </a:p>
          <a:p>
            <a:pPr marL="0" indent="0">
              <a:buNone/>
            </a:pPr>
            <a:r>
              <a:rPr lang="en-US" sz="2300" dirty="0">
                <a:latin typeface="Courier"/>
                <a:cs typeface="Courier"/>
              </a:rPr>
              <a:t>    (let ((new-</a:t>
            </a:r>
            <a:r>
              <a:rPr lang="en-US" sz="2300" dirty="0" err="1">
                <a:latin typeface="Courier"/>
                <a:cs typeface="Courier"/>
              </a:rPr>
              <a:t>env</a:t>
            </a:r>
            <a:r>
              <a:rPr lang="en-US" sz="2300" dirty="0">
                <a:latin typeface="Courier"/>
                <a:cs typeface="Courier"/>
              </a:rPr>
              <a:t> </a:t>
            </a:r>
          </a:p>
          <a:p>
            <a:pPr marL="0" indent="0">
              <a:buNone/>
            </a:pPr>
            <a:r>
              <a:rPr lang="en-US" sz="2300" dirty="0">
                <a:latin typeface="Courier"/>
                <a:cs typeface="Courier"/>
              </a:rPr>
              <a:t>            (cons new-frame (</a:t>
            </a:r>
            <a:r>
              <a:rPr lang="en-US" sz="2300" dirty="0" err="1">
                <a:latin typeface="Courier"/>
                <a:cs typeface="Courier"/>
              </a:rPr>
              <a:t>cadddr</a:t>
            </a:r>
            <a:r>
              <a:rPr lang="en-US" sz="2300" dirty="0">
                <a:latin typeface="Courier"/>
                <a:cs typeface="Courier"/>
              </a:rPr>
              <a:t> closure))))</a:t>
            </a:r>
          </a:p>
          <a:p>
            <a:pPr marL="0" indent="0">
              <a:buNone/>
            </a:pPr>
            <a:r>
              <a:rPr lang="en-US" sz="2300" dirty="0">
                <a:latin typeface="Courier"/>
                <a:cs typeface="Courier"/>
              </a:rPr>
              <a:t>      (mini-</a:t>
            </a:r>
            <a:r>
              <a:rPr lang="en-US" sz="2300" dirty="0" err="1">
                <a:latin typeface="Courier"/>
                <a:cs typeface="Courier"/>
              </a:rPr>
              <a:t>eval</a:t>
            </a:r>
            <a:r>
              <a:rPr lang="en-US" sz="2300" dirty="0">
                <a:latin typeface="Courier"/>
                <a:cs typeface="Courier"/>
              </a:rPr>
              <a:t> (</a:t>
            </a:r>
            <a:r>
              <a:rPr lang="en-US" sz="2300" dirty="0" err="1">
                <a:latin typeface="Courier"/>
                <a:cs typeface="Courier"/>
              </a:rPr>
              <a:t>caddr</a:t>
            </a:r>
            <a:r>
              <a:rPr lang="en-US" sz="2300" dirty="0">
                <a:latin typeface="Courier"/>
                <a:cs typeface="Courier"/>
              </a:rPr>
              <a:t> closure) new-</a:t>
            </a:r>
            <a:r>
              <a:rPr lang="en-US" sz="2300" dirty="0" err="1">
                <a:latin typeface="Courier"/>
                <a:cs typeface="Courier"/>
              </a:rPr>
              <a:t>env</a:t>
            </a:r>
            <a:r>
              <a:rPr lang="en-US" sz="2300" dirty="0">
                <a:latin typeface="Courier"/>
                <a:cs typeface="Courier"/>
              </a:rPr>
              <a:t>))))</a:t>
            </a:r>
          </a:p>
        </p:txBody>
      </p:sp>
    </p:spTree>
    <p:extLst>
      <p:ext uri="{BB962C8B-B14F-4D97-AF65-F5344CB8AC3E}">
        <p14:creationId xmlns:p14="http://schemas.microsoft.com/office/powerpoint/2010/main" val="188412195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 calls</a:t>
            </a:r>
          </a:p>
        </p:txBody>
      </p:sp>
      <p:sp>
        <p:nvSpPr>
          <p:cNvPr id="3" name="Content Placeholder 2"/>
          <p:cNvSpPr>
            <a:spLocks noGrp="1"/>
          </p:cNvSpPr>
          <p:nvPr>
            <p:ph idx="1"/>
          </p:nvPr>
        </p:nvSpPr>
        <p:spPr/>
        <p:txBody>
          <a:bodyPr/>
          <a:lstStyle/>
          <a:p>
            <a:r>
              <a:rPr lang="en-US" dirty="0"/>
              <a:t>Syntax: </a:t>
            </a:r>
            <a:r>
              <a:rPr lang="en-US" dirty="0">
                <a:latin typeface="Consolas" charset="0"/>
                <a:ea typeface="Consolas" charset="0"/>
                <a:cs typeface="Consolas" charset="0"/>
              </a:rPr>
              <a:t>(call expr1 expr2)</a:t>
            </a:r>
          </a:p>
          <a:p>
            <a:r>
              <a:rPr lang="en-US" dirty="0"/>
              <a:t>Semantics:</a:t>
            </a:r>
          </a:p>
          <a:p>
            <a:pPr lvl="1"/>
            <a:r>
              <a:rPr lang="en-US" dirty="0"/>
              <a:t>Evaluate </a:t>
            </a:r>
            <a:r>
              <a:rPr lang="en-US" dirty="0">
                <a:latin typeface="Consolas" charset="0"/>
                <a:ea typeface="Consolas" charset="0"/>
                <a:cs typeface="Consolas" charset="0"/>
              </a:rPr>
              <a:t>expr1</a:t>
            </a:r>
            <a:r>
              <a:rPr lang="en-US" dirty="0">
                <a:ea typeface="Consolas" charset="0"/>
                <a:cs typeface="Consolas" charset="0"/>
              </a:rPr>
              <a:t> </a:t>
            </a:r>
            <a:r>
              <a:rPr lang="en-US" dirty="0"/>
              <a:t>(must evaluate to a closure)</a:t>
            </a:r>
          </a:p>
          <a:p>
            <a:pPr lvl="1"/>
            <a:r>
              <a:rPr lang="en-US" dirty="0"/>
              <a:t>Evaluate </a:t>
            </a:r>
            <a:r>
              <a:rPr lang="en-US" dirty="0">
                <a:latin typeface="Consolas" charset="0"/>
                <a:ea typeface="Consolas" charset="0"/>
                <a:cs typeface="Consolas" charset="0"/>
              </a:rPr>
              <a:t>expr2</a:t>
            </a:r>
            <a:r>
              <a:rPr lang="en-US" dirty="0">
                <a:ea typeface="Consolas" charset="0"/>
                <a:cs typeface="Consolas" charset="0"/>
              </a:rPr>
              <a:t> </a:t>
            </a:r>
            <a:r>
              <a:rPr lang="en-US" dirty="0"/>
              <a:t>to a value (the argument value)</a:t>
            </a:r>
          </a:p>
          <a:p>
            <a:pPr lvl="1"/>
            <a:r>
              <a:rPr lang="en-US" dirty="0"/>
              <a:t>Apply closure to value (and return result)</a:t>
            </a:r>
          </a:p>
        </p:txBody>
      </p:sp>
    </p:spTree>
    <p:extLst>
      <p:ext uri="{BB962C8B-B14F-4D97-AF65-F5344CB8AC3E}">
        <p14:creationId xmlns:p14="http://schemas.microsoft.com/office/powerpoint/2010/main" val="405474291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 try it</a:t>
            </a:r>
          </a:p>
        </p:txBody>
      </p:sp>
      <p:sp>
        <p:nvSpPr>
          <p:cNvPr id="3" name="Content Placeholder 2"/>
          <p:cNvSpPr>
            <a:spLocks noGrp="1"/>
          </p:cNvSpPr>
          <p:nvPr>
            <p:ph idx="1"/>
          </p:nvPr>
        </p:nvSpPr>
        <p:spPr/>
        <p:txBody>
          <a:bodyPr/>
          <a:lstStyle/>
          <a:p>
            <a:r>
              <a:rPr lang="en-US" dirty="0"/>
              <a:t>Write </a:t>
            </a:r>
            <a:r>
              <a:rPr lang="en-US" dirty="0">
                <a:latin typeface="Consolas" charset="0"/>
                <a:ea typeface="Consolas" charset="0"/>
                <a:cs typeface="Consolas" charset="0"/>
              </a:rPr>
              <a:t>call?</a:t>
            </a:r>
            <a:r>
              <a:rPr lang="en-US" dirty="0"/>
              <a:t>  (easy)</a:t>
            </a:r>
          </a:p>
          <a:p>
            <a:r>
              <a:rPr lang="en-US" dirty="0"/>
              <a:t>Write </a:t>
            </a:r>
            <a:r>
              <a:rPr lang="en-US" dirty="0" err="1">
                <a:latin typeface="Consolas" charset="0"/>
                <a:ea typeface="Consolas" charset="0"/>
                <a:cs typeface="Consolas" charset="0"/>
              </a:rPr>
              <a:t>eval</a:t>
            </a:r>
            <a:r>
              <a:rPr lang="en-US" dirty="0">
                <a:latin typeface="Consolas" charset="0"/>
                <a:ea typeface="Consolas" charset="0"/>
                <a:cs typeface="Consolas" charset="0"/>
              </a:rPr>
              <a:t>-call</a:t>
            </a:r>
            <a:r>
              <a:rPr lang="en-US" dirty="0"/>
              <a:t> (a little harder)</a:t>
            </a:r>
          </a:p>
          <a:p>
            <a:pPr lvl="1"/>
            <a:r>
              <a:rPr lang="en-US" dirty="0"/>
              <a:t>Evaluate </a:t>
            </a:r>
            <a:r>
              <a:rPr lang="en-US" dirty="0">
                <a:latin typeface="Consolas" charset="0"/>
                <a:ea typeface="Consolas" charset="0"/>
                <a:cs typeface="Consolas" charset="0"/>
              </a:rPr>
              <a:t>expr1</a:t>
            </a:r>
            <a:r>
              <a:rPr lang="en-US" dirty="0"/>
              <a:t> (must evaluate to a closure)</a:t>
            </a:r>
          </a:p>
          <a:p>
            <a:pPr lvl="1"/>
            <a:r>
              <a:rPr lang="en-US" dirty="0"/>
              <a:t>Evaluate </a:t>
            </a:r>
            <a:r>
              <a:rPr lang="en-US" dirty="0">
                <a:latin typeface="Consolas" charset="0"/>
                <a:ea typeface="Consolas" charset="0"/>
                <a:cs typeface="Consolas" charset="0"/>
              </a:rPr>
              <a:t>expr2</a:t>
            </a:r>
            <a:r>
              <a:rPr lang="en-US" dirty="0"/>
              <a:t> to a value (the argument value)</a:t>
            </a:r>
          </a:p>
          <a:p>
            <a:pPr lvl="1"/>
            <a:r>
              <a:rPr lang="en-US" dirty="0"/>
              <a:t>Apply closure to value (and return result)</a:t>
            </a:r>
          </a:p>
          <a:p>
            <a:r>
              <a:rPr lang="en-US" dirty="0"/>
              <a:t>When done, you now have a Turing-complete language!</a:t>
            </a:r>
          </a:p>
          <a:p>
            <a:pPr lvl="1"/>
            <a:endParaRPr lang="en-US" dirty="0"/>
          </a:p>
        </p:txBody>
      </p:sp>
    </p:spTree>
    <p:extLst>
      <p:ext uri="{BB962C8B-B14F-4D97-AF65-F5344CB8AC3E}">
        <p14:creationId xmlns:p14="http://schemas.microsoft.com/office/powerpoint/2010/main" val="353856907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57200" y="1600200"/>
            <a:ext cx="8686800" cy="4525963"/>
          </a:xfrm>
        </p:spPr>
        <p:txBody>
          <a:bodyPr/>
          <a:lstStyle/>
          <a:p>
            <a:pPr marL="0" indent="0">
              <a:buNone/>
            </a:pPr>
            <a:r>
              <a:rPr lang="en-US" dirty="0">
                <a:latin typeface="Courier"/>
                <a:cs typeface="Courier"/>
              </a:rPr>
              <a:t>; </a:t>
            </a:r>
            <a:r>
              <a:rPr lang="en-US" dirty="0" err="1">
                <a:latin typeface="Courier"/>
                <a:cs typeface="Courier"/>
              </a:rPr>
              <a:t>expr</a:t>
            </a:r>
            <a:r>
              <a:rPr lang="en-US" dirty="0">
                <a:latin typeface="Courier"/>
                <a:cs typeface="Courier"/>
              </a:rPr>
              <a:t> looks like</a:t>
            </a:r>
          </a:p>
          <a:p>
            <a:pPr marL="0" indent="0">
              <a:buNone/>
            </a:pPr>
            <a:r>
              <a:rPr lang="en-US" dirty="0">
                <a:latin typeface="Courier"/>
                <a:cs typeface="Courier"/>
              </a:rPr>
              <a:t>; (call expr1 expr2)</a:t>
            </a:r>
          </a:p>
          <a:p>
            <a:pPr marL="0" indent="0">
              <a:buNone/>
            </a:pPr>
            <a:r>
              <a:rPr lang="en-US" b="1" dirty="0">
                <a:latin typeface="Courier"/>
                <a:cs typeface="Courier"/>
              </a:rPr>
              <a:t>(define (</a:t>
            </a:r>
            <a:r>
              <a:rPr lang="en-US" b="1" dirty="0" err="1">
                <a:latin typeface="Courier"/>
                <a:cs typeface="Courier"/>
              </a:rPr>
              <a:t>eval</a:t>
            </a:r>
            <a:r>
              <a:rPr lang="en-US" b="1" dirty="0">
                <a:latin typeface="Courier"/>
                <a:cs typeface="Courier"/>
              </a:rPr>
              <a:t>-call </a:t>
            </a:r>
            <a:r>
              <a:rPr lang="en-US" b="1" dirty="0" err="1">
                <a:latin typeface="Courier"/>
                <a:cs typeface="Courier"/>
              </a:rPr>
              <a:t>expr</a:t>
            </a:r>
            <a:r>
              <a:rPr lang="en-US" b="1" dirty="0">
                <a:latin typeface="Courier"/>
                <a:cs typeface="Courier"/>
              </a:rPr>
              <a:t> </a:t>
            </a:r>
            <a:r>
              <a:rPr lang="en-US" b="1" dirty="0" err="1">
                <a:latin typeface="Courier"/>
                <a:cs typeface="Courier"/>
              </a:rPr>
              <a:t>env</a:t>
            </a:r>
            <a:r>
              <a:rPr lang="en-US" b="1" dirty="0">
                <a:latin typeface="Courier"/>
                <a:cs typeface="Courier"/>
              </a:rPr>
              <a:t>)</a:t>
            </a:r>
          </a:p>
          <a:p>
            <a:pPr marL="0" indent="0">
              <a:buNone/>
            </a:pPr>
            <a:r>
              <a:rPr lang="en-US" b="1" dirty="0">
                <a:latin typeface="Courier"/>
                <a:cs typeface="Courier"/>
              </a:rPr>
              <a:t>  (mini-apply </a:t>
            </a:r>
          </a:p>
          <a:p>
            <a:pPr marL="0" indent="0">
              <a:buNone/>
            </a:pPr>
            <a:r>
              <a:rPr lang="en-US" b="1" dirty="0">
                <a:latin typeface="Courier"/>
                <a:cs typeface="Courier"/>
              </a:rPr>
              <a:t>    &lt;</a:t>
            </a:r>
            <a:r>
              <a:rPr lang="en-US" b="1" dirty="0" err="1">
                <a:latin typeface="Courier"/>
                <a:cs typeface="Courier"/>
              </a:rPr>
              <a:t>eval</a:t>
            </a:r>
            <a:r>
              <a:rPr lang="en-US" b="1" dirty="0">
                <a:latin typeface="Courier"/>
                <a:cs typeface="Courier"/>
              </a:rPr>
              <a:t> the function&gt;</a:t>
            </a:r>
          </a:p>
          <a:p>
            <a:pPr marL="0" indent="0">
              <a:buNone/>
            </a:pPr>
            <a:r>
              <a:rPr lang="en-US" b="1" dirty="0">
                <a:latin typeface="Courier"/>
                <a:cs typeface="Courier"/>
              </a:rPr>
              <a:t>    &lt;</a:t>
            </a:r>
            <a:r>
              <a:rPr lang="en-US" b="1" dirty="0" err="1">
                <a:latin typeface="Courier"/>
                <a:cs typeface="Courier"/>
              </a:rPr>
              <a:t>eval</a:t>
            </a:r>
            <a:r>
              <a:rPr lang="en-US" b="1" dirty="0">
                <a:latin typeface="Courier"/>
                <a:cs typeface="Courier"/>
              </a:rPr>
              <a:t> the argument&gt;)</a:t>
            </a:r>
          </a:p>
        </p:txBody>
      </p:sp>
    </p:spTree>
    <p:extLst>
      <p:ext uri="{BB962C8B-B14F-4D97-AF65-F5344CB8AC3E}">
        <p14:creationId xmlns:p14="http://schemas.microsoft.com/office/powerpoint/2010/main" val="309717131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457200" y="1600200"/>
            <a:ext cx="8686800" cy="4525963"/>
          </a:xfrm>
        </p:spPr>
        <p:txBody>
          <a:bodyPr/>
          <a:lstStyle/>
          <a:p>
            <a:pPr marL="0" indent="0">
              <a:buNone/>
            </a:pPr>
            <a:r>
              <a:rPr lang="en-US" dirty="0">
                <a:latin typeface="Courier"/>
                <a:cs typeface="Courier"/>
              </a:rPr>
              <a:t>; expr looks like</a:t>
            </a:r>
          </a:p>
          <a:p>
            <a:pPr marL="0" indent="0">
              <a:buNone/>
            </a:pPr>
            <a:r>
              <a:rPr lang="en-US" dirty="0">
                <a:latin typeface="Courier"/>
                <a:cs typeface="Courier"/>
              </a:rPr>
              <a:t>; (call expr1 expr2)</a:t>
            </a:r>
            <a:endParaRPr lang="en-US" b="1" dirty="0">
              <a:latin typeface="Courier"/>
              <a:cs typeface="Courier"/>
            </a:endParaRPr>
          </a:p>
          <a:p>
            <a:pPr marL="0" indent="0">
              <a:buNone/>
            </a:pPr>
            <a:r>
              <a:rPr lang="en-US" b="1" dirty="0">
                <a:latin typeface="Courier"/>
                <a:cs typeface="Courier"/>
              </a:rPr>
              <a:t>(define (</a:t>
            </a:r>
            <a:r>
              <a:rPr lang="en-US" b="1" dirty="0" err="1">
                <a:latin typeface="Courier"/>
                <a:cs typeface="Courier"/>
              </a:rPr>
              <a:t>eval</a:t>
            </a:r>
            <a:r>
              <a:rPr lang="en-US" b="1" dirty="0">
                <a:latin typeface="Courier"/>
                <a:cs typeface="Courier"/>
              </a:rPr>
              <a:t>-call expr </a:t>
            </a:r>
            <a:r>
              <a:rPr lang="en-US" b="1" dirty="0" err="1">
                <a:latin typeface="Courier"/>
                <a:cs typeface="Courier"/>
              </a:rPr>
              <a:t>env</a:t>
            </a:r>
            <a:r>
              <a:rPr lang="en-US" b="1" dirty="0">
                <a:latin typeface="Courier"/>
                <a:cs typeface="Courier"/>
              </a:rPr>
              <a:t>)</a:t>
            </a:r>
          </a:p>
          <a:p>
            <a:pPr marL="0" indent="0">
              <a:buNone/>
            </a:pPr>
            <a:r>
              <a:rPr lang="en-US" b="1" dirty="0">
                <a:latin typeface="Courier"/>
                <a:cs typeface="Courier"/>
              </a:rPr>
              <a:t>  (mini-apply </a:t>
            </a:r>
          </a:p>
          <a:p>
            <a:pPr marL="0" indent="0">
              <a:buNone/>
            </a:pPr>
            <a:r>
              <a:rPr lang="en-US" b="1" dirty="0">
                <a:latin typeface="Courier"/>
                <a:cs typeface="Courier"/>
              </a:rPr>
              <a:t>    (mini-</a:t>
            </a:r>
            <a:r>
              <a:rPr lang="en-US" b="1" dirty="0" err="1">
                <a:latin typeface="Courier"/>
                <a:cs typeface="Courier"/>
              </a:rPr>
              <a:t>eval</a:t>
            </a:r>
            <a:r>
              <a:rPr lang="en-US" b="1" dirty="0">
                <a:latin typeface="Courier"/>
                <a:cs typeface="Courier"/>
              </a:rPr>
              <a:t> (</a:t>
            </a:r>
            <a:r>
              <a:rPr lang="en-US" b="1" dirty="0" err="1">
                <a:latin typeface="Courier"/>
                <a:cs typeface="Courier"/>
              </a:rPr>
              <a:t>cadr</a:t>
            </a:r>
            <a:r>
              <a:rPr lang="en-US" b="1" dirty="0">
                <a:latin typeface="Courier"/>
                <a:cs typeface="Courier"/>
              </a:rPr>
              <a:t> </a:t>
            </a:r>
            <a:r>
              <a:rPr lang="en-US" b="1" dirty="0" err="1">
                <a:latin typeface="Courier"/>
                <a:cs typeface="Courier"/>
              </a:rPr>
              <a:t>expr</a:t>
            </a:r>
            <a:r>
              <a:rPr lang="en-US" b="1" dirty="0">
                <a:latin typeface="Courier"/>
                <a:cs typeface="Courier"/>
              </a:rPr>
              <a:t>) </a:t>
            </a:r>
            <a:r>
              <a:rPr lang="en-US" b="1" dirty="0" err="1">
                <a:latin typeface="Courier"/>
                <a:cs typeface="Courier"/>
              </a:rPr>
              <a:t>env</a:t>
            </a:r>
            <a:r>
              <a:rPr lang="en-US" b="1" dirty="0">
                <a:latin typeface="Courier"/>
                <a:cs typeface="Courier"/>
              </a:rPr>
              <a:t>)</a:t>
            </a:r>
          </a:p>
          <a:p>
            <a:pPr marL="0" indent="0">
              <a:buNone/>
            </a:pPr>
            <a:r>
              <a:rPr lang="en-US" b="1" dirty="0">
                <a:latin typeface="Courier"/>
                <a:cs typeface="Courier"/>
              </a:rPr>
              <a:t>    (mini-</a:t>
            </a:r>
            <a:r>
              <a:rPr lang="en-US" b="1" dirty="0" err="1">
                <a:latin typeface="Courier"/>
                <a:cs typeface="Courier"/>
              </a:rPr>
              <a:t>eval</a:t>
            </a:r>
            <a:r>
              <a:rPr lang="en-US" b="1" dirty="0">
                <a:latin typeface="Courier"/>
                <a:cs typeface="Courier"/>
              </a:rPr>
              <a:t> (</a:t>
            </a:r>
            <a:r>
              <a:rPr lang="en-US" b="1" dirty="0" err="1">
                <a:latin typeface="Courier"/>
                <a:cs typeface="Courier"/>
              </a:rPr>
              <a:t>caddr</a:t>
            </a:r>
            <a:r>
              <a:rPr lang="en-US" b="1" dirty="0">
                <a:latin typeface="Courier"/>
                <a:cs typeface="Courier"/>
              </a:rPr>
              <a:t> </a:t>
            </a:r>
            <a:r>
              <a:rPr lang="en-US" b="1" dirty="0" err="1">
                <a:latin typeface="Courier"/>
                <a:cs typeface="Courier"/>
              </a:rPr>
              <a:t>expr</a:t>
            </a:r>
            <a:r>
              <a:rPr lang="en-US" b="1" dirty="0">
                <a:latin typeface="Courier"/>
                <a:cs typeface="Courier"/>
              </a:rPr>
              <a:t>) </a:t>
            </a:r>
            <a:r>
              <a:rPr lang="en-US" b="1" dirty="0" err="1">
                <a:latin typeface="Courier"/>
                <a:cs typeface="Courier"/>
              </a:rPr>
              <a:t>env</a:t>
            </a:r>
            <a:r>
              <a:rPr lang="en-US" b="1" dirty="0">
                <a:latin typeface="Courier"/>
                <a:cs typeface="Courier"/>
              </a:rPr>
              <a:t>)))</a:t>
            </a:r>
          </a:p>
        </p:txBody>
      </p:sp>
    </p:spTree>
    <p:extLst>
      <p:ext uri="{BB962C8B-B14F-4D97-AF65-F5344CB8AC3E}">
        <p14:creationId xmlns:p14="http://schemas.microsoft.com/office/powerpoint/2010/main" val="146994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Interpreters </a:t>
            </a:r>
            <a:r>
              <a:rPr lang="en-US" dirty="0" err="1"/>
              <a:t>vs</a:t>
            </a:r>
            <a:r>
              <a:rPr lang="en-US" dirty="0"/>
              <a:t> compilers</a:t>
            </a:r>
          </a:p>
        </p:txBody>
      </p:sp>
      <p:sp>
        <p:nvSpPr>
          <p:cNvPr id="3" name="Content Placeholder 2"/>
          <p:cNvSpPr>
            <a:spLocks noGrp="1"/>
          </p:cNvSpPr>
          <p:nvPr>
            <p:ph idx="1"/>
          </p:nvPr>
        </p:nvSpPr>
        <p:spPr/>
        <p:txBody>
          <a:bodyPr>
            <a:normAutofit fontScale="92500" lnSpcReduction="10000"/>
          </a:bodyPr>
          <a:lstStyle/>
          <a:p>
            <a:r>
              <a:rPr lang="en-US" dirty="0"/>
              <a:t>Interpreters</a:t>
            </a:r>
          </a:p>
          <a:p>
            <a:pPr lvl="1"/>
            <a:r>
              <a:rPr lang="en-US" dirty="0"/>
              <a:t>Takes one "statement" of code at a time and executes it in the language of the interpreter.</a:t>
            </a:r>
          </a:p>
          <a:p>
            <a:pPr lvl="1"/>
            <a:r>
              <a:rPr lang="en-US" dirty="0"/>
              <a:t>Like having a human interpreter with you in a foreign country.</a:t>
            </a:r>
          </a:p>
          <a:p>
            <a:r>
              <a:rPr lang="en-US" dirty="0"/>
              <a:t>Compilers</a:t>
            </a:r>
          </a:p>
          <a:p>
            <a:pPr lvl="1"/>
            <a:r>
              <a:rPr lang="en-US" dirty="0"/>
              <a:t>Translate code in language X into code in language Z and save it for later.  (Typically to a file on disk.)</a:t>
            </a:r>
          </a:p>
          <a:p>
            <a:pPr lvl="1"/>
            <a:r>
              <a:rPr lang="en-US" dirty="0"/>
              <a:t>Like having a person translate a document into a foreign language for you.</a:t>
            </a:r>
          </a:p>
          <a:p>
            <a:pPr marL="457200" lvl="1" indent="0">
              <a:buNone/>
            </a:pPr>
            <a:endParaRPr lang="en-US" dirty="0"/>
          </a:p>
        </p:txBody>
      </p:sp>
    </p:spTree>
    <p:extLst>
      <p:ext uri="{BB962C8B-B14F-4D97-AF65-F5344CB8AC3E}">
        <p14:creationId xmlns:p14="http://schemas.microsoft.com/office/powerpoint/2010/main" val="3520404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err="1"/>
              <a:t>arith-exp</a:t>
            </a:r>
            <a:r>
              <a:rPr lang="en-US" dirty="0"/>
              <a:t> example</a:t>
            </a:r>
          </a:p>
        </p:txBody>
      </p:sp>
      <p:sp>
        <p:nvSpPr>
          <p:cNvPr id="3" name="Content Placeholder 2"/>
          <p:cNvSpPr>
            <a:spLocks noGrp="1"/>
          </p:cNvSpPr>
          <p:nvPr>
            <p:ph idx="1"/>
          </p:nvPr>
        </p:nvSpPr>
        <p:spPr/>
        <p:txBody>
          <a:bodyPr>
            <a:normAutofit fontScale="70000" lnSpcReduction="20000"/>
          </a:bodyPr>
          <a:lstStyle/>
          <a:p>
            <a:pPr marL="0" indent="0">
              <a:buNone/>
            </a:pPr>
            <a:r>
              <a:rPr lang="en-US" dirty="0"/>
              <a:t>This embedding approach is exactly what we did for the PL of arithmetic expressions: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Note: So simple there are no dynamic type errors in the interpreter </a:t>
            </a:r>
          </a:p>
        </p:txBody>
      </p:sp>
      <p:sp>
        <p:nvSpPr>
          <p:cNvPr id="7" name="Rectangle 3"/>
          <p:cNvSpPr txBox="1">
            <a:spLocks noChangeArrowheads="1"/>
          </p:cNvSpPr>
          <p:nvPr>
            <p:custDataLst>
              <p:tags r:id="rId1"/>
            </p:custDataLst>
          </p:nvPr>
        </p:nvSpPr>
        <p:spPr bwMode="auto">
          <a:xfrm>
            <a:off x="1641284" y="2380593"/>
            <a:ext cx="5446029" cy="990600"/>
          </a:xfrm>
          <a:prstGeom prst="rect">
            <a:avLst/>
          </a:prstGeom>
          <a:solidFill>
            <a:srgbClr val="FFFF99"/>
          </a:solid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nSpc>
                <a:spcPct val="90000"/>
              </a:lnSpc>
              <a:spcBef>
                <a:spcPts val="200"/>
              </a:spcBef>
              <a:defRPr/>
            </a:pPr>
            <a:r>
              <a:rPr lang="en-US" sz="2000" kern="0" dirty="0">
                <a:latin typeface="Courier New" pitchFamily="49" charset="0"/>
              </a:rPr>
              <a:t>(</a:t>
            </a:r>
            <a:r>
              <a:rPr lang="en-US" sz="2000" kern="0" dirty="0" err="1">
                <a:solidFill>
                  <a:schemeClr val="accent1">
                    <a:lumMod val="50000"/>
                  </a:schemeClr>
                </a:solidFill>
                <a:latin typeface="Courier New" pitchFamily="49" charset="0"/>
              </a:rPr>
              <a:t>struct</a:t>
            </a:r>
            <a:r>
              <a:rPr lang="en-US" sz="2000" kern="0" dirty="0">
                <a:solidFill>
                  <a:schemeClr val="accent1">
                    <a:lumMod val="50000"/>
                  </a:schemeClr>
                </a:solidFill>
                <a:latin typeface="Courier New" pitchFamily="49" charset="0"/>
              </a:rPr>
              <a:t> </a:t>
            </a:r>
            <a:r>
              <a:rPr lang="en-US" sz="2000" kern="0" dirty="0" err="1">
                <a:solidFill>
                  <a:schemeClr val="accent2"/>
                </a:solidFill>
                <a:latin typeface="Courier New" pitchFamily="49" charset="0"/>
              </a:rPr>
              <a:t>const</a:t>
            </a:r>
            <a:r>
              <a:rPr lang="en-US" sz="2000" kern="0" dirty="0">
                <a:solidFill>
                  <a:schemeClr val="accent2"/>
                </a:solidFill>
                <a:latin typeface="Courier New" pitchFamily="49" charset="0"/>
              </a:rPr>
              <a:t> </a:t>
            </a:r>
            <a:r>
              <a:rPr lang="en-US" sz="2000" kern="0" dirty="0">
                <a:latin typeface="Courier New" pitchFamily="49" charset="0"/>
              </a:rPr>
              <a:t>(</a:t>
            </a:r>
            <a:r>
              <a:rPr lang="en-US" sz="2000" kern="0" dirty="0" err="1">
                <a:solidFill>
                  <a:schemeClr val="accent2"/>
                </a:solidFill>
                <a:latin typeface="Courier New" pitchFamily="49" charset="0"/>
              </a:rPr>
              <a:t>i</a:t>
            </a:r>
            <a:r>
              <a:rPr lang="en-US" sz="2000" kern="0" dirty="0">
                <a:latin typeface="Courier New" pitchFamily="49" charset="0"/>
              </a:rPr>
              <a:t>)   #:transparent)</a:t>
            </a:r>
          </a:p>
          <a:p>
            <a:pPr marL="342900" indent="-342900">
              <a:lnSpc>
                <a:spcPct val="90000"/>
              </a:lnSpc>
              <a:spcBef>
                <a:spcPts val="200"/>
              </a:spcBef>
              <a:defRPr/>
            </a:pPr>
            <a:r>
              <a:rPr lang="en-US" sz="2000" kern="0" dirty="0">
                <a:latin typeface="Courier New" pitchFamily="49" charset="0"/>
              </a:rPr>
              <a:t>(</a:t>
            </a:r>
            <a:r>
              <a:rPr lang="en-US" sz="2000" kern="0" dirty="0" err="1">
                <a:solidFill>
                  <a:schemeClr val="accent1">
                    <a:lumMod val="50000"/>
                  </a:schemeClr>
                </a:solidFill>
                <a:latin typeface="Courier New" pitchFamily="49" charset="0"/>
              </a:rPr>
              <a:t>struct</a:t>
            </a:r>
            <a:r>
              <a:rPr lang="en-US" sz="2000" kern="0" dirty="0">
                <a:solidFill>
                  <a:schemeClr val="accent1">
                    <a:lumMod val="50000"/>
                  </a:schemeClr>
                </a:solidFill>
                <a:latin typeface="Courier New" pitchFamily="49" charset="0"/>
              </a:rPr>
              <a:t> </a:t>
            </a:r>
            <a:r>
              <a:rPr lang="en-US" sz="2000" kern="0" dirty="0">
                <a:solidFill>
                  <a:schemeClr val="accent2"/>
                </a:solidFill>
                <a:latin typeface="Courier New" pitchFamily="49" charset="0"/>
              </a:rPr>
              <a:t>add </a:t>
            </a:r>
            <a:r>
              <a:rPr lang="en-US" sz="2000" kern="0" dirty="0">
                <a:latin typeface="Courier New" pitchFamily="49" charset="0"/>
              </a:rPr>
              <a:t>(</a:t>
            </a:r>
            <a:r>
              <a:rPr lang="en-US" sz="2000" kern="0" dirty="0">
                <a:solidFill>
                  <a:schemeClr val="accent2"/>
                </a:solidFill>
                <a:latin typeface="Courier New" pitchFamily="49" charset="0"/>
              </a:rPr>
              <a:t>e1 e2</a:t>
            </a:r>
            <a:r>
              <a:rPr lang="en-US" sz="2000" kern="0" dirty="0">
                <a:latin typeface="Courier New" pitchFamily="49" charset="0"/>
              </a:rPr>
              <a:t>) #:transparent)</a:t>
            </a:r>
          </a:p>
          <a:p>
            <a:pPr marL="342900" indent="-342900">
              <a:lnSpc>
                <a:spcPct val="90000"/>
              </a:lnSpc>
              <a:spcBef>
                <a:spcPts val="200"/>
              </a:spcBef>
              <a:defRPr/>
            </a:pPr>
            <a:r>
              <a:rPr lang="en-US" sz="2000" kern="0" dirty="0">
                <a:latin typeface="Courier New" pitchFamily="49" charset="0"/>
              </a:rPr>
              <a:t>(</a:t>
            </a:r>
            <a:r>
              <a:rPr lang="en-US" sz="2000" kern="0" dirty="0" err="1">
                <a:solidFill>
                  <a:schemeClr val="accent1">
                    <a:lumMod val="50000"/>
                  </a:schemeClr>
                </a:solidFill>
                <a:latin typeface="Courier New" pitchFamily="49" charset="0"/>
              </a:rPr>
              <a:t>struct</a:t>
            </a:r>
            <a:r>
              <a:rPr lang="en-US" sz="2000" kern="0" dirty="0">
                <a:solidFill>
                  <a:schemeClr val="accent1">
                    <a:lumMod val="50000"/>
                  </a:schemeClr>
                </a:solidFill>
                <a:latin typeface="Courier New" pitchFamily="49" charset="0"/>
              </a:rPr>
              <a:t> </a:t>
            </a:r>
            <a:r>
              <a:rPr lang="en-US" sz="2000" kern="0" dirty="0">
                <a:solidFill>
                  <a:schemeClr val="accent2"/>
                </a:solidFill>
                <a:latin typeface="Courier New" pitchFamily="49" charset="0"/>
              </a:rPr>
              <a:t>negate </a:t>
            </a:r>
            <a:r>
              <a:rPr lang="en-US" sz="2000" kern="0" dirty="0">
                <a:latin typeface="Courier New" pitchFamily="49" charset="0"/>
              </a:rPr>
              <a:t>(</a:t>
            </a:r>
            <a:r>
              <a:rPr lang="en-US" sz="2000" kern="0" dirty="0">
                <a:solidFill>
                  <a:schemeClr val="accent2"/>
                </a:solidFill>
                <a:latin typeface="Courier New" pitchFamily="49" charset="0"/>
              </a:rPr>
              <a:t>e</a:t>
            </a:r>
            <a:r>
              <a:rPr lang="en-US" sz="2000" kern="0" dirty="0">
                <a:latin typeface="Courier New" pitchFamily="49" charset="0"/>
              </a:rPr>
              <a:t>)  #:transparent)</a:t>
            </a:r>
          </a:p>
        </p:txBody>
      </p:sp>
      <p:sp>
        <p:nvSpPr>
          <p:cNvPr id="8" name="Rectangle 3"/>
          <p:cNvSpPr txBox="1">
            <a:spLocks noChangeArrowheads="1"/>
          </p:cNvSpPr>
          <p:nvPr>
            <p:custDataLst>
              <p:tags r:id="rId2"/>
            </p:custDataLst>
          </p:nvPr>
        </p:nvSpPr>
        <p:spPr bwMode="auto">
          <a:xfrm>
            <a:off x="1600200" y="3619500"/>
            <a:ext cx="6172200" cy="1104900"/>
          </a:xfrm>
          <a:prstGeom prst="rect">
            <a:avLst/>
          </a:prstGeom>
          <a:solidFill>
            <a:srgbClr val="FFFF99"/>
          </a:solid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nSpc>
                <a:spcPct val="90000"/>
              </a:lnSpc>
              <a:spcBef>
                <a:spcPts val="200"/>
              </a:spcBef>
              <a:defRPr/>
            </a:pPr>
            <a:r>
              <a:rPr lang="en-US" sz="2000" kern="0" dirty="0">
                <a:latin typeface="Courier New" pitchFamily="49" charset="0"/>
              </a:rPr>
              <a:t>(add (</a:t>
            </a:r>
            <a:r>
              <a:rPr lang="en-US" sz="2000" kern="0" dirty="0" err="1">
                <a:latin typeface="Courier New" pitchFamily="49" charset="0"/>
              </a:rPr>
              <a:t>const</a:t>
            </a:r>
            <a:r>
              <a:rPr lang="en-US" sz="2000" kern="0" dirty="0">
                <a:latin typeface="Courier New" pitchFamily="49" charset="0"/>
              </a:rPr>
              <a:t> 4)</a:t>
            </a:r>
          </a:p>
          <a:p>
            <a:pPr marL="342900" indent="-342900">
              <a:lnSpc>
                <a:spcPct val="90000"/>
              </a:lnSpc>
              <a:spcBef>
                <a:spcPts val="200"/>
              </a:spcBef>
              <a:defRPr/>
            </a:pPr>
            <a:r>
              <a:rPr lang="en-US" sz="2000" kern="0" dirty="0">
                <a:latin typeface="Courier New" pitchFamily="49" charset="0"/>
              </a:rPr>
              <a:t>     (negate (add (</a:t>
            </a:r>
            <a:r>
              <a:rPr lang="en-US" sz="2000" kern="0" dirty="0" err="1">
                <a:latin typeface="Courier New" pitchFamily="49" charset="0"/>
              </a:rPr>
              <a:t>const</a:t>
            </a:r>
            <a:r>
              <a:rPr lang="en-US" sz="2000" kern="0" dirty="0">
                <a:latin typeface="Courier New" pitchFamily="49" charset="0"/>
              </a:rPr>
              <a:t> 1)</a:t>
            </a:r>
          </a:p>
          <a:p>
            <a:pPr marL="342900" indent="-342900">
              <a:lnSpc>
                <a:spcPct val="90000"/>
              </a:lnSpc>
              <a:spcBef>
                <a:spcPts val="200"/>
              </a:spcBef>
              <a:defRPr/>
            </a:pPr>
            <a:r>
              <a:rPr lang="en-US" sz="2000" kern="0" dirty="0">
                <a:latin typeface="Courier New" pitchFamily="49" charset="0"/>
              </a:rPr>
              <a:t>                  (negate (</a:t>
            </a:r>
            <a:r>
              <a:rPr lang="en-US" sz="2000" kern="0" dirty="0" err="1">
                <a:latin typeface="Courier New" pitchFamily="49" charset="0"/>
              </a:rPr>
              <a:t>const</a:t>
            </a:r>
            <a:r>
              <a:rPr lang="en-US" sz="2000" kern="0" dirty="0">
                <a:latin typeface="Courier New" pitchFamily="49" charset="0"/>
              </a:rPr>
              <a:t> 7)))))</a:t>
            </a:r>
          </a:p>
          <a:p>
            <a:pPr marL="342900" indent="-342900">
              <a:lnSpc>
                <a:spcPct val="90000"/>
              </a:lnSpc>
              <a:spcBef>
                <a:spcPts val="200"/>
              </a:spcBef>
              <a:defRPr/>
            </a:pPr>
            <a:endParaRPr lang="en-US" sz="2000" kern="0" dirty="0">
              <a:latin typeface="Courier New" pitchFamily="49" charset="0"/>
            </a:endParaRPr>
          </a:p>
        </p:txBody>
      </p:sp>
      <p:sp>
        <p:nvSpPr>
          <p:cNvPr id="9" name="Rectangle 3"/>
          <p:cNvSpPr txBox="1">
            <a:spLocks noChangeArrowheads="1"/>
          </p:cNvSpPr>
          <p:nvPr>
            <p:custDataLst>
              <p:tags r:id="rId3"/>
            </p:custDataLst>
          </p:nvPr>
        </p:nvSpPr>
        <p:spPr bwMode="auto">
          <a:xfrm>
            <a:off x="2361064" y="4953000"/>
            <a:ext cx="4229100" cy="457200"/>
          </a:xfrm>
          <a:prstGeom prst="rect">
            <a:avLst/>
          </a:prstGeom>
          <a:solidFill>
            <a:srgbClr val="FFFF99"/>
          </a:solid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nSpc>
                <a:spcPct val="90000"/>
              </a:lnSpc>
              <a:spcBef>
                <a:spcPts val="200"/>
              </a:spcBef>
              <a:defRPr/>
            </a:pPr>
            <a:r>
              <a:rPr lang="en-US" sz="2000" kern="0" dirty="0">
                <a:latin typeface="Courier New" pitchFamily="49" charset="0"/>
              </a:rPr>
              <a:t>(</a:t>
            </a:r>
            <a:r>
              <a:rPr lang="en-US" sz="2000" kern="0" dirty="0">
                <a:solidFill>
                  <a:schemeClr val="accent1">
                    <a:lumMod val="50000"/>
                  </a:schemeClr>
                </a:solidFill>
                <a:latin typeface="Courier New" pitchFamily="49" charset="0"/>
              </a:rPr>
              <a:t>define </a:t>
            </a:r>
            <a:r>
              <a:rPr lang="en-US" sz="2000" kern="0" dirty="0">
                <a:latin typeface="Courier New" pitchFamily="49" charset="0"/>
              </a:rPr>
              <a:t>(</a:t>
            </a:r>
            <a:r>
              <a:rPr lang="en-US" sz="2000" kern="0" dirty="0" err="1">
                <a:solidFill>
                  <a:schemeClr val="accent2"/>
                </a:solidFill>
                <a:latin typeface="Courier New" pitchFamily="49" charset="0"/>
              </a:rPr>
              <a:t>eval-exp</a:t>
            </a:r>
            <a:r>
              <a:rPr lang="en-US" sz="2000" kern="0" dirty="0">
                <a:solidFill>
                  <a:schemeClr val="accent2"/>
                </a:solidFill>
                <a:latin typeface="Courier New" pitchFamily="49" charset="0"/>
              </a:rPr>
              <a:t> e</a:t>
            </a:r>
            <a:r>
              <a:rPr lang="en-US" sz="2000" kern="0" dirty="0">
                <a:latin typeface="Courier New" pitchFamily="49" charset="0"/>
              </a:rPr>
              <a:t>) … )</a:t>
            </a:r>
          </a:p>
        </p:txBody>
      </p:sp>
    </p:spTree>
    <p:extLst>
      <p:ext uri="{BB962C8B-B14F-4D97-AF65-F5344CB8AC3E}">
        <p14:creationId xmlns:p14="http://schemas.microsoft.com/office/powerpoint/2010/main" val="323723812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interpreter</a:t>
            </a:r>
          </a:p>
        </p:txBody>
      </p:sp>
      <p:sp>
        <p:nvSpPr>
          <p:cNvPr id="3" name="Content Placeholder 2"/>
          <p:cNvSpPr>
            <a:spLocks noGrp="1"/>
          </p:cNvSpPr>
          <p:nvPr>
            <p:ph idx="1"/>
          </p:nvPr>
        </p:nvSpPr>
        <p:spPr>
          <a:xfrm>
            <a:off x="685800" y="1371600"/>
            <a:ext cx="7772400" cy="1752600"/>
          </a:xfrm>
        </p:spPr>
        <p:txBody>
          <a:bodyPr>
            <a:normAutofit fontScale="77500" lnSpcReduction="20000"/>
          </a:bodyPr>
          <a:lstStyle/>
          <a:p>
            <a:pPr marL="0" indent="0">
              <a:buNone/>
            </a:pPr>
            <a:r>
              <a:rPr lang="en-US" dirty="0"/>
              <a:t>An interpreter takes programs in the language and produces values (answers) in the language</a:t>
            </a:r>
          </a:p>
          <a:p>
            <a:pPr lvl="1"/>
            <a:r>
              <a:rPr lang="en-US" dirty="0"/>
              <a:t>Typically via recursive helper functions with cases</a:t>
            </a:r>
          </a:p>
          <a:p>
            <a:pPr lvl="1"/>
            <a:r>
              <a:rPr lang="en-US" dirty="0"/>
              <a:t>This example is so simple we don’t need a helper and can assume all recursive results are constants</a:t>
            </a:r>
          </a:p>
        </p:txBody>
      </p:sp>
      <p:sp>
        <p:nvSpPr>
          <p:cNvPr id="7" name="Rectangle 3"/>
          <p:cNvSpPr txBox="1">
            <a:spLocks noChangeArrowheads="1"/>
          </p:cNvSpPr>
          <p:nvPr>
            <p:custDataLst>
              <p:tags r:id="rId1"/>
            </p:custDataLst>
          </p:nvPr>
        </p:nvSpPr>
        <p:spPr bwMode="auto">
          <a:xfrm>
            <a:off x="457200" y="3352800"/>
            <a:ext cx="8458200" cy="2895600"/>
          </a:xfrm>
          <a:prstGeom prst="rect">
            <a:avLst/>
          </a:prstGeom>
          <a:solidFill>
            <a:srgbClr val="FFFF99"/>
          </a:solid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nSpc>
                <a:spcPct val="90000"/>
              </a:lnSpc>
              <a:spcBef>
                <a:spcPts val="200"/>
              </a:spcBef>
              <a:defRPr/>
            </a:pPr>
            <a:r>
              <a:rPr lang="en-US" sz="2000" kern="0" dirty="0">
                <a:latin typeface="Courier New" pitchFamily="49" charset="0"/>
              </a:rPr>
              <a:t>(</a:t>
            </a:r>
            <a:r>
              <a:rPr lang="en-US" sz="2000" kern="0" dirty="0">
                <a:solidFill>
                  <a:schemeClr val="accent1">
                    <a:lumMod val="50000"/>
                  </a:schemeClr>
                </a:solidFill>
                <a:latin typeface="Courier New" pitchFamily="49" charset="0"/>
              </a:rPr>
              <a:t>define </a:t>
            </a:r>
            <a:r>
              <a:rPr lang="en-US" sz="2000" kern="0" dirty="0">
                <a:latin typeface="Courier New" pitchFamily="49" charset="0"/>
              </a:rPr>
              <a:t>(</a:t>
            </a:r>
            <a:r>
              <a:rPr lang="en-US" sz="2000" kern="0" dirty="0" err="1">
                <a:solidFill>
                  <a:schemeClr val="accent2"/>
                </a:solidFill>
                <a:latin typeface="Courier New" pitchFamily="49" charset="0"/>
              </a:rPr>
              <a:t>eval-exp</a:t>
            </a:r>
            <a:r>
              <a:rPr lang="en-US" sz="2000" kern="0" dirty="0">
                <a:solidFill>
                  <a:schemeClr val="accent2"/>
                </a:solidFill>
                <a:latin typeface="Courier New" pitchFamily="49" charset="0"/>
              </a:rPr>
              <a:t> e</a:t>
            </a:r>
            <a:r>
              <a:rPr lang="en-US" sz="2000" kern="0" dirty="0">
                <a:latin typeface="Courier New" pitchFamily="49" charset="0"/>
              </a:rPr>
              <a:t>)</a:t>
            </a:r>
          </a:p>
          <a:p>
            <a:pPr marL="342900" indent="-342900">
              <a:lnSpc>
                <a:spcPct val="90000"/>
              </a:lnSpc>
              <a:spcBef>
                <a:spcPts val="200"/>
              </a:spcBef>
              <a:defRPr/>
            </a:pPr>
            <a:r>
              <a:rPr lang="en-US" sz="2000" kern="0" dirty="0">
                <a:latin typeface="Courier New" pitchFamily="49" charset="0"/>
              </a:rPr>
              <a:t>   (</a:t>
            </a:r>
            <a:r>
              <a:rPr lang="en-US" sz="2000" kern="0" dirty="0" err="1">
                <a:solidFill>
                  <a:schemeClr val="accent1">
                    <a:lumMod val="50000"/>
                  </a:schemeClr>
                </a:solidFill>
                <a:latin typeface="Courier New" pitchFamily="49" charset="0"/>
              </a:rPr>
              <a:t>cond</a:t>
            </a:r>
            <a:r>
              <a:rPr lang="en-US" sz="2000" kern="0" dirty="0">
                <a:latin typeface="Courier New" pitchFamily="49" charset="0"/>
              </a:rPr>
              <a:t> </a:t>
            </a:r>
          </a:p>
          <a:p>
            <a:pPr marL="342900" indent="-342900">
              <a:lnSpc>
                <a:spcPct val="90000"/>
              </a:lnSpc>
              <a:spcBef>
                <a:spcPts val="200"/>
              </a:spcBef>
              <a:defRPr/>
            </a:pPr>
            <a:r>
              <a:rPr lang="en-US" sz="2000" kern="0" dirty="0">
                <a:latin typeface="Courier New" pitchFamily="49" charset="0"/>
              </a:rPr>
              <a:t>     [(</a:t>
            </a:r>
            <a:r>
              <a:rPr lang="en-US" sz="2000" kern="0" dirty="0" err="1">
                <a:latin typeface="Courier New" pitchFamily="49" charset="0"/>
              </a:rPr>
              <a:t>const</a:t>
            </a:r>
            <a:r>
              <a:rPr lang="en-US" sz="2000" kern="0" dirty="0">
                <a:latin typeface="Courier New" pitchFamily="49" charset="0"/>
              </a:rPr>
              <a:t>? e) e]</a:t>
            </a:r>
          </a:p>
          <a:p>
            <a:pPr marL="342900" indent="-342900">
              <a:lnSpc>
                <a:spcPct val="90000"/>
              </a:lnSpc>
              <a:spcBef>
                <a:spcPts val="200"/>
              </a:spcBef>
              <a:defRPr/>
            </a:pPr>
            <a:r>
              <a:rPr lang="en-US" sz="2000" kern="0" dirty="0">
                <a:latin typeface="Courier New" pitchFamily="49" charset="0"/>
              </a:rPr>
              <a:t>     [(add? e) </a:t>
            </a:r>
          </a:p>
          <a:p>
            <a:pPr marL="342900" indent="-342900">
              <a:lnSpc>
                <a:spcPct val="90000"/>
              </a:lnSpc>
              <a:spcBef>
                <a:spcPts val="200"/>
              </a:spcBef>
              <a:defRPr/>
            </a:pPr>
            <a:r>
              <a:rPr lang="en-US" sz="2000" kern="0" dirty="0">
                <a:latin typeface="Courier New" pitchFamily="49" charset="0"/>
              </a:rPr>
              <a:t>      (</a:t>
            </a:r>
            <a:r>
              <a:rPr lang="en-US" sz="2000" kern="0" dirty="0" err="1">
                <a:latin typeface="Courier New" pitchFamily="49" charset="0"/>
              </a:rPr>
              <a:t>const</a:t>
            </a:r>
            <a:r>
              <a:rPr lang="en-US" sz="2000" kern="0" dirty="0">
                <a:latin typeface="Courier New" pitchFamily="49" charset="0"/>
              </a:rPr>
              <a:t> (+ (</a:t>
            </a:r>
            <a:r>
              <a:rPr lang="en-US" sz="2000" kern="0" dirty="0" err="1">
                <a:latin typeface="Courier New" pitchFamily="49" charset="0"/>
              </a:rPr>
              <a:t>const-i</a:t>
            </a:r>
            <a:r>
              <a:rPr lang="en-US" sz="2000" kern="0" dirty="0">
                <a:latin typeface="Courier New" pitchFamily="49" charset="0"/>
              </a:rPr>
              <a:t> (</a:t>
            </a:r>
            <a:r>
              <a:rPr lang="en-US" sz="2000" kern="0" dirty="0" err="1">
                <a:latin typeface="Courier New" pitchFamily="49" charset="0"/>
              </a:rPr>
              <a:t>eval-exp</a:t>
            </a:r>
            <a:r>
              <a:rPr lang="en-US" sz="2000" kern="0" dirty="0">
                <a:latin typeface="Courier New" pitchFamily="49" charset="0"/>
              </a:rPr>
              <a:t> (add-e1 e)))</a:t>
            </a:r>
          </a:p>
          <a:p>
            <a:pPr marL="342900" indent="-342900">
              <a:lnSpc>
                <a:spcPct val="90000"/>
              </a:lnSpc>
              <a:spcBef>
                <a:spcPts val="200"/>
              </a:spcBef>
              <a:defRPr/>
            </a:pPr>
            <a:r>
              <a:rPr lang="en-US" sz="2000" kern="0" dirty="0">
                <a:latin typeface="Courier New" pitchFamily="49" charset="0"/>
              </a:rPr>
              <a:t>                (</a:t>
            </a:r>
            <a:r>
              <a:rPr lang="en-US" sz="2000" kern="0" dirty="0" err="1">
                <a:latin typeface="Courier New" pitchFamily="49" charset="0"/>
              </a:rPr>
              <a:t>const-i</a:t>
            </a:r>
            <a:r>
              <a:rPr lang="en-US" sz="2000" kern="0" dirty="0">
                <a:latin typeface="Courier New" pitchFamily="49" charset="0"/>
              </a:rPr>
              <a:t> (</a:t>
            </a:r>
            <a:r>
              <a:rPr lang="en-US" sz="2000" kern="0" dirty="0" err="1">
                <a:latin typeface="Courier New" pitchFamily="49" charset="0"/>
              </a:rPr>
              <a:t>eval-exp</a:t>
            </a:r>
            <a:r>
              <a:rPr lang="en-US" sz="2000" kern="0" dirty="0">
                <a:latin typeface="Courier New" pitchFamily="49" charset="0"/>
              </a:rPr>
              <a:t> (add-e2 e)))))]</a:t>
            </a:r>
          </a:p>
          <a:p>
            <a:pPr marL="342900" indent="-342900">
              <a:lnSpc>
                <a:spcPct val="90000"/>
              </a:lnSpc>
              <a:spcBef>
                <a:spcPts val="200"/>
              </a:spcBef>
              <a:defRPr/>
            </a:pPr>
            <a:r>
              <a:rPr lang="en-US" sz="2000" kern="0" dirty="0">
                <a:latin typeface="Courier New" pitchFamily="49" charset="0"/>
              </a:rPr>
              <a:t>     [(negate? e)</a:t>
            </a:r>
          </a:p>
          <a:p>
            <a:pPr marL="342900" indent="-342900">
              <a:lnSpc>
                <a:spcPct val="90000"/>
              </a:lnSpc>
              <a:spcBef>
                <a:spcPts val="200"/>
              </a:spcBef>
              <a:defRPr/>
            </a:pPr>
            <a:r>
              <a:rPr lang="en-US" sz="2000" kern="0" dirty="0">
                <a:latin typeface="Courier New" pitchFamily="49" charset="0"/>
              </a:rPr>
              <a:t>      (</a:t>
            </a:r>
            <a:r>
              <a:rPr lang="en-US" sz="2000" kern="0" dirty="0" err="1">
                <a:latin typeface="Courier New" pitchFamily="49" charset="0"/>
              </a:rPr>
              <a:t>const</a:t>
            </a:r>
            <a:r>
              <a:rPr lang="en-US" sz="2000" kern="0" dirty="0">
                <a:latin typeface="Courier New" pitchFamily="49" charset="0"/>
              </a:rPr>
              <a:t> (- (</a:t>
            </a:r>
            <a:r>
              <a:rPr lang="en-US" sz="2000" kern="0" dirty="0" err="1">
                <a:latin typeface="Courier New" pitchFamily="49" charset="0"/>
              </a:rPr>
              <a:t>const-i</a:t>
            </a:r>
            <a:r>
              <a:rPr lang="en-US" sz="2000" kern="0" dirty="0">
                <a:latin typeface="Courier New" pitchFamily="49" charset="0"/>
              </a:rPr>
              <a:t> (</a:t>
            </a:r>
            <a:r>
              <a:rPr lang="en-US" sz="2000" kern="0" dirty="0" err="1">
                <a:latin typeface="Courier New" pitchFamily="49" charset="0"/>
              </a:rPr>
              <a:t>eval-exp</a:t>
            </a:r>
            <a:r>
              <a:rPr lang="en-US" sz="2000" kern="0" dirty="0">
                <a:latin typeface="Courier New" pitchFamily="49" charset="0"/>
              </a:rPr>
              <a:t> (negate-e e)))))]</a:t>
            </a:r>
          </a:p>
          <a:p>
            <a:pPr marL="342900" indent="-342900">
              <a:lnSpc>
                <a:spcPct val="90000"/>
              </a:lnSpc>
              <a:spcBef>
                <a:spcPts val="200"/>
              </a:spcBef>
              <a:defRPr/>
            </a:pPr>
            <a:r>
              <a:rPr lang="en-US" sz="2000" kern="0" dirty="0">
                <a:latin typeface="Courier New" pitchFamily="49" charset="0"/>
              </a:rPr>
              <a:t>     [#t (</a:t>
            </a:r>
            <a:r>
              <a:rPr lang="en-US" sz="2000" kern="0" dirty="0">
                <a:solidFill>
                  <a:schemeClr val="accent1">
                    <a:lumMod val="50000"/>
                  </a:schemeClr>
                </a:solidFill>
                <a:latin typeface="Courier New" pitchFamily="49" charset="0"/>
              </a:rPr>
              <a:t>error</a:t>
            </a:r>
            <a:r>
              <a:rPr lang="en-US" sz="2000" kern="0" dirty="0">
                <a:latin typeface="Courier New" pitchFamily="49" charset="0"/>
              </a:rPr>
              <a:t> “</a:t>
            </a:r>
            <a:r>
              <a:rPr lang="en-US" sz="2000" kern="0" dirty="0" err="1">
                <a:latin typeface="Courier New" pitchFamily="49" charset="0"/>
              </a:rPr>
              <a:t>eval-exp</a:t>
            </a:r>
            <a:r>
              <a:rPr lang="en-US" sz="2000" kern="0" dirty="0">
                <a:latin typeface="Courier New" pitchFamily="49" charset="0"/>
              </a:rPr>
              <a:t> expected an expression”)]))</a:t>
            </a:r>
          </a:p>
        </p:txBody>
      </p:sp>
    </p:spTree>
    <p:extLst>
      <p:ext uri="{BB962C8B-B14F-4D97-AF65-F5344CB8AC3E}">
        <p14:creationId xmlns:p14="http://schemas.microsoft.com/office/powerpoint/2010/main" val="118006103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“Macros”</a:t>
            </a:r>
          </a:p>
        </p:txBody>
      </p:sp>
      <p:sp>
        <p:nvSpPr>
          <p:cNvPr id="3" name="Content Placeholder 2"/>
          <p:cNvSpPr>
            <a:spLocks noGrp="1"/>
          </p:cNvSpPr>
          <p:nvPr>
            <p:ph idx="1"/>
          </p:nvPr>
        </p:nvSpPr>
        <p:spPr>
          <a:xfrm>
            <a:off x="685800" y="1600200"/>
            <a:ext cx="8001000" cy="4495800"/>
          </a:xfrm>
        </p:spPr>
        <p:txBody>
          <a:bodyPr>
            <a:normAutofit fontScale="92500" lnSpcReduction="20000"/>
          </a:bodyPr>
          <a:lstStyle/>
          <a:p>
            <a:pPr marL="0" indent="0">
              <a:buNone/>
            </a:pPr>
            <a:r>
              <a:rPr lang="en-US" dirty="0"/>
              <a:t>Another advantage of the embedding approach is we can use the </a:t>
            </a:r>
            <a:r>
              <a:rPr lang="en-US" dirty="0" err="1"/>
              <a:t>metalanguage</a:t>
            </a:r>
            <a:r>
              <a:rPr lang="en-US" dirty="0"/>
              <a:t> to define helper functions that create programs in our language</a:t>
            </a:r>
          </a:p>
          <a:p>
            <a:pPr lvl="1"/>
            <a:r>
              <a:rPr lang="en-US" dirty="0"/>
              <a:t>They generate the (abstract) syntax</a:t>
            </a:r>
          </a:p>
          <a:p>
            <a:pPr lvl="1"/>
            <a:r>
              <a:rPr lang="en-US" dirty="0"/>
              <a:t>Result can </a:t>
            </a:r>
            <a:r>
              <a:rPr lang="en-US" i="1" dirty="0"/>
              <a:t>then</a:t>
            </a:r>
            <a:r>
              <a:rPr lang="en-US" dirty="0"/>
              <a:t> be put in a larger program or evaluated</a:t>
            </a:r>
          </a:p>
          <a:p>
            <a:pPr lvl="1"/>
            <a:r>
              <a:rPr lang="en-US" dirty="0"/>
              <a:t>This is a lot like a macro, using the </a:t>
            </a:r>
            <a:r>
              <a:rPr lang="en-US" dirty="0" err="1"/>
              <a:t>metalanguage</a:t>
            </a:r>
            <a:r>
              <a:rPr lang="en-US" dirty="0"/>
              <a:t> as our macro system</a:t>
            </a:r>
          </a:p>
          <a:p>
            <a:pPr marL="0" indent="0">
              <a:buNone/>
            </a:pPr>
            <a:endParaRPr lang="en-US" sz="1200" dirty="0"/>
          </a:p>
          <a:p>
            <a:pPr marL="0" indent="0">
              <a:buNone/>
            </a:pPr>
            <a:r>
              <a:rPr lang="en-US" dirty="0"/>
              <a:t>Example: </a:t>
            </a:r>
          </a:p>
          <a:p>
            <a:pPr marL="0" indent="0">
              <a:buNone/>
            </a:pPr>
            <a:r>
              <a:rPr lang="en-US" dirty="0"/>
              <a:t>  All this does is create a program that has four constant expressions:</a:t>
            </a:r>
          </a:p>
        </p:txBody>
      </p:sp>
      <p:sp>
        <p:nvSpPr>
          <p:cNvPr id="7" name="Rectangle 3"/>
          <p:cNvSpPr txBox="1">
            <a:spLocks noChangeArrowheads="1"/>
          </p:cNvSpPr>
          <p:nvPr>
            <p:custDataLst>
              <p:tags r:id="rId1"/>
            </p:custDataLst>
          </p:nvPr>
        </p:nvSpPr>
        <p:spPr bwMode="auto">
          <a:xfrm>
            <a:off x="1295400" y="5105400"/>
            <a:ext cx="7162800" cy="914400"/>
          </a:xfrm>
          <a:prstGeom prst="rect">
            <a:avLst/>
          </a:prstGeom>
          <a:solidFill>
            <a:srgbClr val="FFFF99"/>
          </a:solidFill>
          <a:ln w="9525">
            <a:noFill/>
            <a:miter lim="800000"/>
            <a:headEnd/>
            <a:tailEnd/>
          </a:ln>
          <a:effectLst/>
        </p:spPr>
        <p:txBody>
          <a:bodyPr vert="horz" wrap="square" lIns="91440" tIns="45720" rIns="91440" bIns="45720" numCol="1" anchor="t" anchorCtr="0" compatLnSpc="1">
            <a:prstTxWarp prst="textNoShape">
              <a:avLst/>
            </a:prstTxWarp>
          </a:bodyPr>
          <a:lstStyle/>
          <a:p>
            <a:pPr marL="342900" indent="-342900">
              <a:lnSpc>
                <a:spcPct val="90000"/>
              </a:lnSpc>
              <a:spcBef>
                <a:spcPts val="200"/>
              </a:spcBef>
              <a:defRPr/>
            </a:pPr>
            <a:r>
              <a:rPr lang="en-US" sz="2000" kern="0" dirty="0">
                <a:latin typeface="Courier New" pitchFamily="49" charset="0"/>
              </a:rPr>
              <a:t>(</a:t>
            </a:r>
            <a:r>
              <a:rPr lang="en-US" sz="2000" kern="0" dirty="0">
                <a:solidFill>
                  <a:schemeClr val="accent1">
                    <a:lumMod val="50000"/>
                  </a:schemeClr>
                </a:solidFill>
                <a:latin typeface="Courier New" pitchFamily="49" charset="0"/>
              </a:rPr>
              <a:t>define </a:t>
            </a:r>
            <a:r>
              <a:rPr lang="en-US" sz="2000" kern="0" dirty="0">
                <a:latin typeface="Courier New" pitchFamily="49" charset="0"/>
              </a:rPr>
              <a:t>(</a:t>
            </a:r>
            <a:r>
              <a:rPr lang="en-US" sz="2000" kern="0" dirty="0">
                <a:solidFill>
                  <a:schemeClr val="accent2"/>
                </a:solidFill>
                <a:latin typeface="Courier New" pitchFamily="49" charset="0"/>
              </a:rPr>
              <a:t>triple x</a:t>
            </a:r>
            <a:r>
              <a:rPr lang="en-US" sz="2000" kern="0" dirty="0">
                <a:latin typeface="Courier New" pitchFamily="49" charset="0"/>
              </a:rPr>
              <a:t>) (add x (add x x)))</a:t>
            </a:r>
          </a:p>
          <a:p>
            <a:pPr marL="342900" indent="-342900">
              <a:lnSpc>
                <a:spcPct val="90000"/>
              </a:lnSpc>
              <a:spcBef>
                <a:spcPts val="200"/>
              </a:spcBef>
              <a:defRPr/>
            </a:pPr>
            <a:endParaRPr lang="en-US" sz="1200" kern="0" dirty="0">
              <a:latin typeface="Courier New" pitchFamily="49" charset="0"/>
            </a:endParaRPr>
          </a:p>
          <a:p>
            <a:pPr marL="342900" indent="-342900">
              <a:lnSpc>
                <a:spcPct val="90000"/>
              </a:lnSpc>
              <a:spcBef>
                <a:spcPts val="200"/>
              </a:spcBef>
              <a:defRPr/>
            </a:pPr>
            <a:r>
              <a:rPr lang="en-US" sz="2000" kern="0" dirty="0">
                <a:latin typeface="Courier New" pitchFamily="49" charset="0"/>
              </a:rPr>
              <a:t>(</a:t>
            </a:r>
            <a:r>
              <a:rPr lang="en-US" sz="2000" kern="0" dirty="0">
                <a:solidFill>
                  <a:schemeClr val="accent1">
                    <a:lumMod val="50000"/>
                  </a:schemeClr>
                </a:solidFill>
                <a:latin typeface="Courier New" pitchFamily="49" charset="0"/>
              </a:rPr>
              <a:t>define </a:t>
            </a:r>
            <a:r>
              <a:rPr lang="en-US" sz="2000" kern="0" dirty="0">
                <a:solidFill>
                  <a:schemeClr val="accent2"/>
                </a:solidFill>
                <a:latin typeface="Courier New" pitchFamily="49" charset="0"/>
              </a:rPr>
              <a:t>p</a:t>
            </a:r>
            <a:r>
              <a:rPr lang="en-US" sz="2000" kern="0" dirty="0">
                <a:latin typeface="Courier New" pitchFamily="49" charset="0"/>
              </a:rPr>
              <a:t> (add (</a:t>
            </a:r>
            <a:r>
              <a:rPr lang="en-US" sz="2000" kern="0" dirty="0" err="1">
                <a:latin typeface="Courier New" pitchFamily="49" charset="0"/>
              </a:rPr>
              <a:t>const</a:t>
            </a:r>
            <a:r>
              <a:rPr lang="en-US" sz="2000" kern="0" dirty="0">
                <a:latin typeface="Courier New" pitchFamily="49" charset="0"/>
              </a:rPr>
              <a:t> 1) (triple (</a:t>
            </a:r>
            <a:r>
              <a:rPr lang="en-US" sz="2000" kern="0" dirty="0" err="1">
                <a:latin typeface="Courier New" pitchFamily="49" charset="0"/>
              </a:rPr>
              <a:t>const</a:t>
            </a:r>
            <a:r>
              <a:rPr lang="en-US" sz="2000" kern="0" dirty="0">
                <a:latin typeface="Courier New" pitchFamily="49" charset="0"/>
              </a:rPr>
              <a:t> 2))))</a:t>
            </a:r>
          </a:p>
        </p:txBody>
      </p:sp>
    </p:spTree>
    <p:extLst>
      <p:ext uri="{BB962C8B-B14F-4D97-AF65-F5344CB8AC3E}">
        <p14:creationId xmlns:p14="http://schemas.microsoft.com/office/powerpoint/2010/main" val="2654235566"/>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What’s missing</a:t>
            </a:r>
          </a:p>
        </p:txBody>
      </p:sp>
      <p:sp>
        <p:nvSpPr>
          <p:cNvPr id="3" name="Content Placeholder 2"/>
          <p:cNvSpPr>
            <a:spLocks noGrp="1"/>
          </p:cNvSpPr>
          <p:nvPr>
            <p:ph idx="1"/>
          </p:nvPr>
        </p:nvSpPr>
        <p:spPr/>
        <p:txBody>
          <a:bodyPr>
            <a:normAutofit fontScale="85000" lnSpcReduction="20000"/>
          </a:bodyPr>
          <a:lstStyle/>
          <a:p>
            <a:pPr marL="0" indent="0">
              <a:buNone/>
            </a:pPr>
            <a:r>
              <a:rPr lang="en-US" dirty="0"/>
              <a:t>Two very interesting features missing from our arithmetic-expression language:</a:t>
            </a:r>
          </a:p>
          <a:p>
            <a:pPr lvl="1"/>
            <a:r>
              <a:rPr lang="en-US" dirty="0"/>
              <a:t>Local variables</a:t>
            </a:r>
          </a:p>
          <a:p>
            <a:pPr lvl="1"/>
            <a:r>
              <a:rPr lang="en-US" dirty="0"/>
              <a:t>Higher-order functions with lexical scope</a:t>
            </a:r>
          </a:p>
          <a:p>
            <a:pPr lvl="1"/>
            <a:endParaRPr lang="en-US" dirty="0"/>
          </a:p>
          <a:p>
            <a:pPr marL="0" indent="0">
              <a:buNone/>
            </a:pPr>
            <a:r>
              <a:rPr lang="en-US" dirty="0"/>
              <a:t>How to support local variables:</a:t>
            </a:r>
          </a:p>
          <a:p>
            <a:pPr lvl="1"/>
            <a:r>
              <a:rPr lang="en-US" dirty="0"/>
              <a:t>Interpreter helper function(s) need to take an </a:t>
            </a:r>
            <a:r>
              <a:rPr lang="en-US" i="1" dirty="0">
                <a:solidFill>
                  <a:schemeClr val="accent2"/>
                </a:solidFill>
              </a:rPr>
              <a:t>environment</a:t>
            </a:r>
          </a:p>
          <a:p>
            <a:pPr lvl="1"/>
            <a:r>
              <a:rPr lang="en-US" dirty="0"/>
              <a:t>As we have said since lecture 1, the environment maps variable names to values</a:t>
            </a:r>
          </a:p>
          <a:p>
            <a:pPr lvl="2"/>
            <a:r>
              <a:rPr lang="en-US" dirty="0"/>
              <a:t>A Racket association list works well enough</a:t>
            </a:r>
          </a:p>
          <a:p>
            <a:pPr lvl="1"/>
            <a:r>
              <a:rPr lang="en-US" dirty="0"/>
              <a:t>Evaluate a variable expression by looking up the name</a:t>
            </a:r>
          </a:p>
          <a:p>
            <a:pPr lvl="1"/>
            <a:r>
              <a:rPr lang="en-US" dirty="0"/>
              <a:t>A let-body is evaluated in a larger environment</a:t>
            </a:r>
          </a:p>
        </p:txBody>
      </p:sp>
    </p:spTree>
    <p:extLst>
      <p:ext uri="{BB962C8B-B14F-4D97-AF65-F5344CB8AC3E}">
        <p14:creationId xmlns:p14="http://schemas.microsoft.com/office/powerpoint/2010/main" val="68978379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Magic in higher-order functions</a:t>
            </a:r>
          </a:p>
        </p:txBody>
      </p:sp>
      <p:sp>
        <p:nvSpPr>
          <p:cNvPr id="3" name="Content Placeholder 2"/>
          <p:cNvSpPr>
            <a:spLocks noGrp="1"/>
          </p:cNvSpPr>
          <p:nvPr>
            <p:ph idx="1"/>
          </p:nvPr>
        </p:nvSpPr>
        <p:spPr>
          <a:xfrm>
            <a:off x="685800" y="1447800"/>
            <a:ext cx="7772400" cy="4495800"/>
          </a:xfrm>
        </p:spPr>
        <p:txBody>
          <a:bodyPr>
            <a:normAutofit/>
          </a:bodyPr>
          <a:lstStyle/>
          <a:p>
            <a:pPr marL="0" indent="0">
              <a:buNone/>
            </a:pPr>
            <a:r>
              <a:rPr lang="en-US" dirty="0"/>
              <a:t>The “magic”: How is the “right environment” around for lexical scope when functions may return other functions, store them in data structures, etc.?</a:t>
            </a:r>
          </a:p>
          <a:p>
            <a:pPr marL="0" indent="0">
              <a:buNone/>
            </a:pPr>
            <a:endParaRPr lang="en-US" sz="1000" dirty="0"/>
          </a:p>
          <a:p>
            <a:pPr marL="0" indent="0">
              <a:buNone/>
            </a:pPr>
            <a:r>
              <a:rPr lang="en-US" dirty="0"/>
              <a:t>Lack of magic: The interpreter uses a closure data structure to keep the environment it will need to use later</a:t>
            </a:r>
          </a:p>
          <a:p>
            <a:pPr marL="0" indent="0">
              <a:buNone/>
            </a:pPr>
            <a:endParaRPr lang="en-US" sz="1000" dirty="0"/>
          </a:p>
        </p:txBody>
      </p:sp>
    </p:spTree>
    <p:extLst>
      <p:ext uri="{BB962C8B-B14F-4D97-AF65-F5344CB8AC3E}">
        <p14:creationId xmlns:p14="http://schemas.microsoft.com/office/powerpoint/2010/main" val="421249645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Function calls</a:t>
            </a:r>
          </a:p>
        </p:txBody>
      </p:sp>
      <p:sp>
        <p:nvSpPr>
          <p:cNvPr id="3" name="Content Placeholder 2"/>
          <p:cNvSpPr>
            <a:spLocks noGrp="1"/>
          </p:cNvSpPr>
          <p:nvPr>
            <p:ph idx="1"/>
          </p:nvPr>
        </p:nvSpPr>
        <p:spPr>
          <a:xfrm>
            <a:off x="685800" y="1600200"/>
            <a:ext cx="8001000" cy="4419600"/>
          </a:xfrm>
        </p:spPr>
        <p:txBody>
          <a:bodyPr>
            <a:normAutofit fontScale="70000" lnSpcReduction="20000"/>
          </a:bodyPr>
          <a:lstStyle/>
          <a:p>
            <a:r>
              <a:rPr lang="en-US" dirty="0"/>
              <a:t>Evaluate 1st </a:t>
            </a:r>
            <a:r>
              <a:rPr lang="en-US" dirty="0" err="1"/>
              <a:t>subexpression</a:t>
            </a:r>
            <a:r>
              <a:rPr lang="en-US" dirty="0"/>
              <a:t> to a closure with current environment</a:t>
            </a:r>
          </a:p>
          <a:p>
            <a:r>
              <a:rPr lang="en-US" dirty="0"/>
              <a:t>Evaluate 2nd </a:t>
            </a:r>
            <a:r>
              <a:rPr lang="en-US" dirty="0" err="1"/>
              <a:t>subexpression</a:t>
            </a:r>
            <a:r>
              <a:rPr lang="en-US" dirty="0"/>
              <a:t> to a value with current environment</a:t>
            </a:r>
          </a:p>
          <a:p>
            <a:r>
              <a:rPr lang="en-US" dirty="0"/>
              <a:t>Evaluate closure’s function’s body </a:t>
            </a:r>
            <a:r>
              <a:rPr lang="en-US" dirty="0">
                <a:solidFill>
                  <a:schemeClr val="accent2"/>
                </a:solidFill>
              </a:rPr>
              <a:t>in the closure’s environment</a:t>
            </a:r>
            <a:r>
              <a:rPr lang="en-US" dirty="0"/>
              <a:t>, extended to map the function’s argument-name to the argument-value</a:t>
            </a:r>
          </a:p>
          <a:p>
            <a:pPr lvl="1"/>
            <a:r>
              <a:rPr lang="en-US" dirty="0"/>
              <a:t>And for recursion, function’s name to the whole closure</a:t>
            </a:r>
          </a:p>
          <a:p>
            <a:pPr lvl="1"/>
            <a:endParaRPr lang="en-US" dirty="0"/>
          </a:p>
          <a:p>
            <a:pPr marL="0" indent="0">
              <a:buNone/>
            </a:pPr>
            <a:r>
              <a:rPr lang="en-US" dirty="0"/>
              <a:t>This is the same semantics we learned a few weeks ago “coded up”</a:t>
            </a:r>
          </a:p>
          <a:p>
            <a:pPr marL="0" indent="0">
              <a:buNone/>
            </a:pPr>
            <a:endParaRPr lang="en-US" dirty="0"/>
          </a:p>
          <a:p>
            <a:pPr marL="0" indent="0">
              <a:buNone/>
            </a:pPr>
            <a:r>
              <a:rPr lang="en-US" dirty="0"/>
              <a:t>Given a closure, the code part is only ever evaluated using the environment part (extended), not the environment at the call-site</a:t>
            </a:r>
          </a:p>
        </p:txBody>
      </p:sp>
    </p:spTree>
    <p:extLst>
      <p:ext uri="{BB962C8B-B14F-4D97-AF65-F5344CB8AC3E}">
        <p14:creationId xmlns:p14="http://schemas.microsoft.com/office/powerpoint/2010/main" val="46729045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 this expensive?</a:t>
            </a:r>
          </a:p>
        </p:txBody>
      </p:sp>
      <p:sp>
        <p:nvSpPr>
          <p:cNvPr id="3" name="Content Placeholder 2"/>
          <p:cNvSpPr>
            <a:spLocks noGrp="1"/>
          </p:cNvSpPr>
          <p:nvPr>
            <p:ph idx="1"/>
          </p:nvPr>
        </p:nvSpPr>
        <p:spPr/>
        <p:txBody>
          <a:bodyPr>
            <a:normAutofit/>
          </a:bodyPr>
          <a:lstStyle/>
          <a:p>
            <a:r>
              <a:rPr lang="en-US" i="1" dirty="0"/>
              <a:t>Time</a:t>
            </a:r>
            <a:r>
              <a:rPr lang="en-US" dirty="0"/>
              <a:t> to build a closure is tiny: make a list with four items.</a:t>
            </a:r>
          </a:p>
          <a:p>
            <a:endParaRPr lang="en-US" dirty="0"/>
          </a:p>
          <a:p>
            <a:r>
              <a:rPr lang="en-US" i="1" dirty="0"/>
              <a:t>Space</a:t>
            </a:r>
            <a:r>
              <a:rPr lang="en-US" dirty="0"/>
              <a:t> to store closures </a:t>
            </a:r>
            <a:r>
              <a:rPr lang="en-US" i="1" dirty="0"/>
              <a:t>might</a:t>
            </a:r>
            <a:r>
              <a:rPr lang="en-US" dirty="0"/>
              <a:t> be large if environment is large.</a:t>
            </a:r>
          </a:p>
        </p:txBody>
      </p:sp>
    </p:spTree>
    <p:extLst>
      <p:ext uri="{BB962C8B-B14F-4D97-AF65-F5344CB8AC3E}">
        <p14:creationId xmlns:p14="http://schemas.microsoft.com/office/powerpoint/2010/main" val="60978313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Free variables examples</a:t>
            </a:r>
          </a:p>
        </p:txBody>
      </p:sp>
      <p:sp>
        <p:nvSpPr>
          <p:cNvPr id="3" name="Content Placeholder 2"/>
          <p:cNvSpPr>
            <a:spLocks noGrp="1"/>
          </p:cNvSpPr>
          <p:nvPr>
            <p:ph idx="1"/>
          </p:nvPr>
        </p:nvSpPr>
        <p:spPr/>
        <p:txBody>
          <a:bodyPr>
            <a:normAutofit fontScale="77500" lnSpcReduction="20000"/>
          </a:bodyPr>
          <a:lstStyle/>
          <a:p>
            <a:pPr marL="0" indent="0">
              <a:buNone/>
            </a:pPr>
            <a:r>
              <a:rPr lang="en-US" b="1" dirty="0">
                <a:latin typeface="Courier New" pitchFamily="49" charset="0"/>
                <a:cs typeface="Courier New" pitchFamily="49" charset="0"/>
              </a:rPr>
              <a:t>(lambda () (+ x y z))</a:t>
            </a:r>
          </a:p>
          <a:p>
            <a:pPr marL="0" indent="0">
              <a:buNone/>
            </a:pPr>
            <a:endParaRPr lang="en-US" b="1" dirty="0">
              <a:latin typeface="Courier New" pitchFamily="49" charset="0"/>
              <a:cs typeface="Courier New" pitchFamily="49" charset="0"/>
            </a:endParaRPr>
          </a:p>
          <a:p>
            <a:pPr marL="0" indent="0">
              <a:buNone/>
            </a:pPr>
            <a:r>
              <a:rPr lang="en-US" b="1" dirty="0">
                <a:latin typeface="Courier New" pitchFamily="49" charset="0"/>
                <a:cs typeface="Courier New" pitchFamily="49" charset="0"/>
              </a:rPr>
              <a:t>(lambda (x) (+ x y z))</a:t>
            </a:r>
          </a:p>
          <a:p>
            <a:pPr marL="0" indent="0">
              <a:buNone/>
            </a:pPr>
            <a:endParaRPr lang="en-US" b="1" dirty="0">
              <a:latin typeface="Courier New" pitchFamily="49" charset="0"/>
              <a:cs typeface="Courier New" pitchFamily="49" charset="0"/>
            </a:endParaRPr>
          </a:p>
          <a:p>
            <a:pPr marL="0" indent="0">
              <a:buNone/>
            </a:pPr>
            <a:r>
              <a:rPr lang="en-US" b="1" dirty="0">
                <a:latin typeface="Courier New" pitchFamily="49" charset="0"/>
                <a:cs typeface="Courier New" pitchFamily="49" charset="0"/>
              </a:rPr>
              <a:t>(lambda (x) (if x y z))</a:t>
            </a:r>
          </a:p>
          <a:p>
            <a:pPr marL="0" indent="0">
              <a:buNone/>
            </a:pPr>
            <a:endParaRPr lang="en-US" b="1" dirty="0">
              <a:latin typeface="Courier New" pitchFamily="49" charset="0"/>
              <a:cs typeface="Courier New" pitchFamily="49" charset="0"/>
            </a:endParaRPr>
          </a:p>
          <a:p>
            <a:pPr marL="0" indent="0">
              <a:buNone/>
            </a:pPr>
            <a:r>
              <a:rPr lang="en-US" b="1" dirty="0">
                <a:latin typeface="Courier New" pitchFamily="49" charset="0"/>
                <a:cs typeface="Courier New" pitchFamily="49" charset="0"/>
              </a:rPr>
              <a:t>(lambda (x) (let ([y 0]) (+ x y z)))</a:t>
            </a:r>
          </a:p>
          <a:p>
            <a:pPr marL="0" indent="0">
              <a:buNone/>
            </a:pPr>
            <a:endParaRPr lang="en-US" b="1" dirty="0">
              <a:latin typeface="Courier New" pitchFamily="49" charset="0"/>
              <a:cs typeface="Courier New" pitchFamily="49" charset="0"/>
            </a:endParaRPr>
          </a:p>
          <a:p>
            <a:pPr marL="0" indent="0">
              <a:buNone/>
            </a:pPr>
            <a:r>
              <a:rPr lang="en-US" b="1" dirty="0">
                <a:latin typeface="Courier New" pitchFamily="49" charset="0"/>
                <a:cs typeface="Courier New" pitchFamily="49" charset="0"/>
              </a:rPr>
              <a:t>(lambda (x y z) (+ x y z))</a:t>
            </a:r>
          </a:p>
          <a:p>
            <a:pPr marL="0" indent="0">
              <a:buNone/>
            </a:pPr>
            <a:endParaRPr lang="en-US" b="1" dirty="0">
              <a:latin typeface="Courier New" pitchFamily="49" charset="0"/>
              <a:cs typeface="Courier New" pitchFamily="49" charset="0"/>
            </a:endParaRPr>
          </a:p>
          <a:p>
            <a:pPr marL="0" indent="0">
              <a:buNone/>
            </a:pPr>
            <a:r>
              <a:rPr lang="en-US" b="1" dirty="0">
                <a:latin typeface="Courier New" pitchFamily="49" charset="0"/>
                <a:cs typeface="Courier New" pitchFamily="49" charset="0"/>
              </a:rPr>
              <a:t>(lambda (x) (+ y (let ([y z]) (+ y y))))</a:t>
            </a:r>
          </a:p>
        </p:txBody>
      </p:sp>
    </p:spTree>
    <p:extLst>
      <p:ext uri="{BB962C8B-B14F-4D97-AF65-F5344CB8AC3E}">
        <p14:creationId xmlns:p14="http://schemas.microsoft.com/office/powerpoint/2010/main" val="139032804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Free variables examples</a:t>
            </a:r>
          </a:p>
        </p:txBody>
      </p:sp>
      <p:sp>
        <p:nvSpPr>
          <p:cNvPr id="3" name="Content Placeholder 2"/>
          <p:cNvSpPr>
            <a:spLocks noGrp="1"/>
          </p:cNvSpPr>
          <p:nvPr>
            <p:ph idx="1"/>
          </p:nvPr>
        </p:nvSpPr>
        <p:spPr/>
        <p:txBody>
          <a:bodyPr>
            <a:normAutofit fontScale="70000" lnSpcReduction="20000"/>
          </a:bodyPr>
          <a:lstStyle/>
          <a:p>
            <a:pPr marL="0" indent="0">
              <a:buNone/>
            </a:pPr>
            <a:r>
              <a:rPr lang="en-US" b="1" dirty="0">
                <a:latin typeface="Courier New" pitchFamily="49" charset="0"/>
                <a:cs typeface="Courier New" pitchFamily="49" charset="0"/>
              </a:rPr>
              <a:t>(lambda () (+ x y z))   ; x y z</a:t>
            </a:r>
          </a:p>
          <a:p>
            <a:pPr marL="0" indent="0">
              <a:buNone/>
            </a:pPr>
            <a:endParaRPr lang="en-US" b="1" dirty="0">
              <a:latin typeface="Courier New" pitchFamily="49" charset="0"/>
              <a:cs typeface="Courier New" pitchFamily="49" charset="0"/>
            </a:endParaRPr>
          </a:p>
          <a:p>
            <a:pPr marL="0" indent="0">
              <a:buNone/>
            </a:pPr>
            <a:r>
              <a:rPr lang="en-US" b="1" dirty="0">
                <a:latin typeface="Courier New" pitchFamily="49" charset="0"/>
                <a:cs typeface="Courier New" pitchFamily="49" charset="0"/>
              </a:rPr>
              <a:t>(lambda (x) (+ x y z))  ; y z</a:t>
            </a:r>
          </a:p>
          <a:p>
            <a:pPr marL="0" indent="0">
              <a:buNone/>
            </a:pPr>
            <a:endParaRPr lang="en-US" b="1" dirty="0">
              <a:latin typeface="Courier New" pitchFamily="49" charset="0"/>
              <a:cs typeface="Courier New" pitchFamily="49" charset="0"/>
            </a:endParaRPr>
          </a:p>
          <a:p>
            <a:pPr marL="0" indent="0">
              <a:buNone/>
            </a:pPr>
            <a:r>
              <a:rPr lang="en-US" b="1" dirty="0">
                <a:latin typeface="Courier New" pitchFamily="49" charset="0"/>
                <a:cs typeface="Courier New" pitchFamily="49" charset="0"/>
              </a:rPr>
              <a:t>(lambda (x) (if x y z)) ; y z</a:t>
            </a:r>
          </a:p>
          <a:p>
            <a:pPr marL="0" indent="0">
              <a:buNone/>
            </a:pPr>
            <a:endParaRPr lang="en-US" b="1" dirty="0">
              <a:latin typeface="Courier New" pitchFamily="49" charset="0"/>
              <a:cs typeface="Courier New" pitchFamily="49" charset="0"/>
            </a:endParaRPr>
          </a:p>
          <a:p>
            <a:pPr marL="0" indent="0">
              <a:buNone/>
            </a:pPr>
            <a:r>
              <a:rPr lang="en-US" b="1" dirty="0">
                <a:latin typeface="Courier New" pitchFamily="49" charset="0"/>
                <a:cs typeface="Courier New" pitchFamily="49" charset="0"/>
              </a:rPr>
              <a:t>(lambda (x) (let ([y 0]) (+ x y z))) ; z</a:t>
            </a:r>
          </a:p>
          <a:p>
            <a:pPr marL="0" indent="0">
              <a:buNone/>
            </a:pPr>
            <a:endParaRPr lang="en-US" b="1" dirty="0">
              <a:latin typeface="Courier New" pitchFamily="49" charset="0"/>
              <a:cs typeface="Courier New" pitchFamily="49" charset="0"/>
            </a:endParaRPr>
          </a:p>
          <a:p>
            <a:pPr marL="0" indent="0">
              <a:buNone/>
            </a:pPr>
            <a:r>
              <a:rPr lang="en-US" b="1" dirty="0">
                <a:latin typeface="Courier New" pitchFamily="49" charset="0"/>
                <a:cs typeface="Courier New" pitchFamily="49" charset="0"/>
              </a:rPr>
              <a:t>(lambda (x y z) (+ x y z)) ; {}</a:t>
            </a:r>
          </a:p>
          <a:p>
            <a:pPr marL="0" indent="0">
              <a:buNone/>
            </a:pPr>
            <a:endParaRPr lang="en-US" b="1" dirty="0">
              <a:latin typeface="Courier New" pitchFamily="49" charset="0"/>
              <a:cs typeface="Courier New" pitchFamily="49" charset="0"/>
            </a:endParaRPr>
          </a:p>
          <a:p>
            <a:pPr marL="0" indent="0">
              <a:buNone/>
            </a:pPr>
            <a:r>
              <a:rPr lang="en-US" b="1" dirty="0">
                <a:latin typeface="Courier New" pitchFamily="49" charset="0"/>
                <a:cs typeface="Courier New" pitchFamily="49" charset="0"/>
              </a:rPr>
              <a:t>(lambda (x) (+ y (let ([y z]) (+ y y)))) ; y z</a:t>
            </a:r>
          </a:p>
        </p:txBody>
      </p:sp>
    </p:spTree>
    <p:extLst>
      <p:ext uri="{BB962C8B-B14F-4D97-AF65-F5344CB8AC3E}">
        <p14:creationId xmlns:p14="http://schemas.microsoft.com/office/powerpoint/2010/main" val="200241363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Compiling higher-order functions</a:t>
            </a:r>
          </a:p>
        </p:txBody>
      </p:sp>
      <p:sp>
        <p:nvSpPr>
          <p:cNvPr id="3" name="Content Placeholder 2"/>
          <p:cNvSpPr>
            <a:spLocks noGrp="1"/>
          </p:cNvSpPr>
          <p:nvPr>
            <p:ph idx="1"/>
          </p:nvPr>
        </p:nvSpPr>
        <p:spPr/>
        <p:txBody>
          <a:bodyPr>
            <a:normAutofit fontScale="70000" lnSpcReduction="20000"/>
          </a:bodyPr>
          <a:lstStyle/>
          <a:p>
            <a:r>
              <a:rPr lang="en-US" dirty="0"/>
              <a:t>Key to the interpreter approach: Interpreter helper function takes an environment argument</a:t>
            </a:r>
          </a:p>
          <a:p>
            <a:pPr lvl="1"/>
            <a:r>
              <a:rPr lang="en-US" dirty="0"/>
              <a:t>Recursive calls can use a different environment</a:t>
            </a:r>
          </a:p>
          <a:p>
            <a:endParaRPr lang="en-US" sz="1000" dirty="0"/>
          </a:p>
          <a:p>
            <a:r>
              <a:rPr lang="en-US" dirty="0"/>
              <a:t>Can also compile higher-order functions by having the translation produce “regular” functions (like in C or assembly) that </a:t>
            </a:r>
            <a:r>
              <a:rPr lang="en-US" i="1" dirty="0"/>
              <a:t>all</a:t>
            </a:r>
            <a:r>
              <a:rPr lang="en-US" dirty="0"/>
              <a:t> take an extra </a:t>
            </a:r>
            <a:r>
              <a:rPr lang="en-US" i="1" dirty="0"/>
              <a:t>explicit</a:t>
            </a:r>
            <a:r>
              <a:rPr lang="en-US" dirty="0"/>
              <a:t> argument called “environment”</a:t>
            </a:r>
          </a:p>
          <a:p>
            <a:endParaRPr lang="en-US" sz="1000" dirty="0"/>
          </a:p>
          <a:p>
            <a:r>
              <a:rPr lang="en-US" dirty="0"/>
              <a:t>And compiler replaces all uses of free variables with code that looks up the variable using the environment argument</a:t>
            </a:r>
          </a:p>
          <a:p>
            <a:pPr lvl="1"/>
            <a:r>
              <a:rPr lang="en-US" dirty="0"/>
              <a:t>Can make these fast operations with some tricks</a:t>
            </a:r>
          </a:p>
          <a:p>
            <a:pPr lvl="1"/>
            <a:endParaRPr lang="en-US" dirty="0"/>
          </a:p>
          <a:p>
            <a:r>
              <a:rPr lang="en-US" dirty="0"/>
              <a:t>Running program still creates closures and every function call passes the closure’s environment to the closure’s code</a:t>
            </a:r>
          </a:p>
        </p:txBody>
      </p:sp>
    </p:spTree>
    <p:extLst>
      <p:ext uri="{BB962C8B-B14F-4D97-AF65-F5344CB8AC3E}">
        <p14:creationId xmlns:p14="http://schemas.microsoft.com/office/powerpoint/2010/main" val="27963490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Reality is more complicated</a:t>
            </a:r>
          </a:p>
        </p:txBody>
      </p:sp>
      <p:sp>
        <p:nvSpPr>
          <p:cNvPr id="3" name="Content Placeholder 2"/>
          <p:cNvSpPr>
            <a:spLocks noGrp="1"/>
          </p:cNvSpPr>
          <p:nvPr>
            <p:ph idx="1"/>
          </p:nvPr>
        </p:nvSpPr>
        <p:spPr/>
        <p:txBody>
          <a:bodyPr>
            <a:normAutofit fontScale="92500" lnSpcReduction="10000"/>
          </a:bodyPr>
          <a:lstStyle/>
          <a:p>
            <a:pPr marL="0" indent="0">
              <a:buNone/>
            </a:pPr>
            <a:r>
              <a:rPr lang="en-US" dirty="0"/>
              <a:t>Evaluation (interpreter) and translation (compiler) are your options.</a:t>
            </a:r>
          </a:p>
          <a:p>
            <a:pPr lvl="1"/>
            <a:r>
              <a:rPr lang="en-US" dirty="0"/>
              <a:t>But in modern practice we can have multiple layers of both.</a:t>
            </a:r>
          </a:p>
          <a:p>
            <a:pPr marL="0" indent="0">
              <a:buNone/>
            </a:pPr>
            <a:r>
              <a:rPr lang="en-US" dirty="0"/>
              <a:t>A example with Java:</a:t>
            </a:r>
          </a:p>
          <a:p>
            <a:pPr lvl="1"/>
            <a:r>
              <a:rPr lang="en-US" dirty="0"/>
              <a:t>Java was designed to be platform independent.</a:t>
            </a:r>
          </a:p>
          <a:p>
            <a:pPr lvl="2"/>
            <a:r>
              <a:rPr lang="en-US" dirty="0"/>
              <a:t>Any program written in Java should be able to run on any computer.</a:t>
            </a:r>
          </a:p>
          <a:p>
            <a:pPr lvl="1"/>
            <a:r>
              <a:rPr lang="en-US" dirty="0"/>
              <a:t>Achieved with the "Java Virtual Machine."</a:t>
            </a:r>
          </a:p>
          <a:p>
            <a:pPr lvl="2"/>
            <a:r>
              <a:rPr lang="en-US" dirty="0"/>
              <a:t>An idealized computer for which people have written interpreters that run on "real" computers.</a:t>
            </a:r>
          </a:p>
          <a:p>
            <a:pPr marL="0" indent="0">
              <a:buNone/>
            </a:pPr>
            <a:endParaRPr lang="en-US" dirty="0"/>
          </a:p>
        </p:txBody>
      </p:sp>
    </p:spTree>
    <p:extLst>
      <p:ext uri="{BB962C8B-B14F-4D97-AF65-F5344CB8AC3E}">
        <p14:creationId xmlns:p14="http://schemas.microsoft.com/office/powerpoint/2010/main" val="1555846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Interpreter steps</a:t>
            </a:r>
          </a:p>
        </p:txBody>
      </p:sp>
      <p:sp>
        <p:nvSpPr>
          <p:cNvPr id="3" name="Content Placeholder 2"/>
          <p:cNvSpPr>
            <a:spLocks noGrp="1"/>
          </p:cNvSpPr>
          <p:nvPr>
            <p:ph idx="1"/>
          </p:nvPr>
        </p:nvSpPr>
        <p:spPr/>
        <p:txBody>
          <a:bodyPr/>
          <a:lstStyle/>
          <a:p>
            <a:r>
              <a:rPr lang="en-US" dirty="0"/>
              <a:t>Parser</a:t>
            </a:r>
          </a:p>
          <a:p>
            <a:pPr lvl="1"/>
            <a:r>
              <a:rPr lang="en-US" dirty="0"/>
              <a:t>Takes code and produces an intermediate representation (IR), e.g., abstract syntax tree.</a:t>
            </a:r>
          </a:p>
          <a:p>
            <a:r>
              <a:rPr lang="en-US" dirty="0"/>
              <a:t>Static checking</a:t>
            </a:r>
          </a:p>
          <a:p>
            <a:pPr lvl="1"/>
            <a:r>
              <a:rPr lang="en-US" dirty="0"/>
              <a:t>Typically includes syntactical analysis and type checking.</a:t>
            </a:r>
          </a:p>
          <a:p>
            <a:r>
              <a:rPr lang="en-US" dirty="0"/>
              <a:t>Interpreter directly runs code in the IR.</a:t>
            </a:r>
          </a:p>
        </p:txBody>
      </p:sp>
    </p:spTree>
    <p:extLst>
      <p:ext uri="{BB962C8B-B14F-4D97-AF65-F5344CB8AC3E}">
        <p14:creationId xmlns:p14="http://schemas.microsoft.com/office/powerpoint/2010/main" val="178731759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Compiler steps</a:t>
            </a:r>
          </a:p>
        </p:txBody>
      </p:sp>
      <p:sp>
        <p:nvSpPr>
          <p:cNvPr id="3" name="Content Placeholder 2"/>
          <p:cNvSpPr>
            <a:spLocks noGrp="1"/>
          </p:cNvSpPr>
          <p:nvPr>
            <p:ph idx="1"/>
          </p:nvPr>
        </p:nvSpPr>
        <p:spPr/>
        <p:txBody>
          <a:bodyPr/>
          <a:lstStyle/>
          <a:p>
            <a:r>
              <a:rPr lang="en-US" dirty="0"/>
              <a:t>Parser</a:t>
            </a:r>
          </a:p>
          <a:p>
            <a:r>
              <a:rPr lang="en-US" dirty="0"/>
              <a:t>Static checking</a:t>
            </a:r>
          </a:p>
          <a:p>
            <a:r>
              <a:rPr lang="en-US" dirty="0"/>
              <a:t>Code optimizer</a:t>
            </a:r>
          </a:p>
          <a:p>
            <a:pPr lvl="1"/>
            <a:r>
              <a:rPr lang="en-US" dirty="0"/>
              <a:t>Take AST and alter it to make the code execute faster.</a:t>
            </a:r>
          </a:p>
          <a:p>
            <a:r>
              <a:rPr lang="en-US" dirty="0"/>
              <a:t>Code generator</a:t>
            </a:r>
          </a:p>
          <a:p>
            <a:pPr lvl="1"/>
            <a:r>
              <a:rPr lang="en-US" dirty="0"/>
              <a:t>Produce code in output language (and save it, as opposed to running it).</a:t>
            </a:r>
          </a:p>
        </p:txBody>
      </p:sp>
    </p:spTree>
    <p:extLst>
      <p:ext uri="{BB962C8B-B14F-4D97-AF65-F5344CB8AC3E}">
        <p14:creationId xmlns:p14="http://schemas.microsoft.com/office/powerpoint/2010/main" val="341219257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optimization</a:t>
            </a:r>
          </a:p>
        </p:txBody>
      </p:sp>
      <p:sp>
        <p:nvSpPr>
          <p:cNvPr id="3" name="Content Placeholder 2"/>
          <p:cNvSpPr>
            <a:spLocks noGrp="1"/>
          </p:cNvSpPr>
          <p:nvPr>
            <p:ph idx="1"/>
          </p:nvPr>
        </p:nvSpPr>
        <p:spPr/>
        <p:txBody>
          <a:bodyPr>
            <a:normAutofit/>
          </a:bodyPr>
          <a:lstStyle/>
          <a:p>
            <a:pPr marL="0" indent="0">
              <a:buNone/>
            </a:pPr>
            <a:r>
              <a:rPr lang="en-US" sz="2600" b="1" dirty="0">
                <a:latin typeface="Courier"/>
                <a:cs typeface="Courier"/>
              </a:rPr>
              <a:t>// Test if n is prime</a:t>
            </a:r>
          </a:p>
          <a:p>
            <a:pPr marL="0" indent="0">
              <a:buNone/>
            </a:pPr>
            <a:r>
              <a:rPr lang="en-US" sz="2600" b="1" dirty="0" err="1">
                <a:latin typeface="Courier"/>
                <a:cs typeface="Courier"/>
              </a:rPr>
              <a:t>boolean</a:t>
            </a:r>
            <a:r>
              <a:rPr lang="en-US" sz="2600" b="1" dirty="0">
                <a:latin typeface="Courier"/>
                <a:cs typeface="Courier"/>
              </a:rPr>
              <a:t> </a:t>
            </a:r>
            <a:r>
              <a:rPr lang="en-US" sz="2600" b="1" dirty="0" err="1">
                <a:latin typeface="Courier"/>
                <a:cs typeface="Courier"/>
              </a:rPr>
              <a:t>isPrime</a:t>
            </a:r>
            <a:r>
              <a:rPr lang="en-US" sz="2600" b="1" dirty="0">
                <a:latin typeface="Courier"/>
                <a:cs typeface="Courier"/>
              </a:rPr>
              <a:t>(</a:t>
            </a:r>
            <a:r>
              <a:rPr lang="en-US" sz="2600" b="1" dirty="0" err="1">
                <a:latin typeface="Courier"/>
                <a:cs typeface="Courier"/>
              </a:rPr>
              <a:t>int</a:t>
            </a:r>
            <a:r>
              <a:rPr lang="en-US" sz="2600" b="1" dirty="0">
                <a:latin typeface="Courier"/>
                <a:cs typeface="Courier"/>
              </a:rPr>
              <a:t> n) {</a:t>
            </a:r>
          </a:p>
          <a:p>
            <a:pPr marL="0" indent="0">
              <a:buNone/>
            </a:pPr>
            <a:r>
              <a:rPr lang="en-US" sz="2600" b="1" dirty="0">
                <a:latin typeface="Courier"/>
                <a:cs typeface="Courier"/>
              </a:rPr>
              <a:t> for (</a:t>
            </a:r>
            <a:r>
              <a:rPr lang="en-US" sz="2600" b="1" dirty="0" err="1">
                <a:latin typeface="Courier"/>
                <a:cs typeface="Courier"/>
              </a:rPr>
              <a:t>int</a:t>
            </a:r>
            <a:r>
              <a:rPr lang="en-US" sz="2600" b="1" dirty="0">
                <a:latin typeface="Courier"/>
                <a:cs typeface="Courier"/>
              </a:rPr>
              <a:t> x = 2; x &lt; </a:t>
            </a:r>
            <a:r>
              <a:rPr lang="en-US" sz="2600" b="1" dirty="0" err="1">
                <a:latin typeface="Courier"/>
                <a:cs typeface="Courier"/>
              </a:rPr>
              <a:t>sqrt</a:t>
            </a:r>
            <a:r>
              <a:rPr lang="en-US" sz="2600" b="1" dirty="0">
                <a:latin typeface="Courier"/>
                <a:cs typeface="Courier"/>
              </a:rPr>
              <a:t>(n); x++) {</a:t>
            </a:r>
          </a:p>
          <a:p>
            <a:pPr marL="0" indent="0">
              <a:buNone/>
            </a:pPr>
            <a:r>
              <a:rPr lang="en-US" sz="2600" b="1" dirty="0">
                <a:latin typeface="Courier"/>
                <a:cs typeface="Courier"/>
              </a:rPr>
              <a:t>   if (n % x == 0) return false;</a:t>
            </a:r>
          </a:p>
          <a:p>
            <a:pPr marL="0" indent="0">
              <a:buNone/>
            </a:pPr>
            <a:r>
              <a:rPr lang="en-US" sz="2600" b="1" dirty="0">
                <a:latin typeface="Courier"/>
                <a:cs typeface="Courier"/>
              </a:rPr>
              <a:t> }</a:t>
            </a:r>
          </a:p>
          <a:p>
            <a:pPr marL="0" indent="0">
              <a:buNone/>
            </a:pPr>
            <a:r>
              <a:rPr lang="en-US" sz="2600" b="1" dirty="0">
                <a:latin typeface="Courier"/>
                <a:cs typeface="Courier"/>
              </a:rPr>
              <a:t> return true;</a:t>
            </a:r>
          </a:p>
          <a:p>
            <a:pPr marL="0" indent="0">
              <a:buNone/>
            </a:pPr>
            <a:r>
              <a:rPr lang="en-US" sz="2600" b="1" dirty="0">
                <a:latin typeface="Courier"/>
                <a:cs typeface="Courier"/>
              </a:rPr>
              <a:t>}</a:t>
            </a:r>
          </a:p>
        </p:txBody>
      </p:sp>
    </p:spTree>
    <p:extLst>
      <p:ext uri="{BB962C8B-B14F-4D97-AF65-F5344CB8AC3E}">
        <p14:creationId xmlns:p14="http://schemas.microsoft.com/office/powerpoint/2010/main" val="23799235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optimization</a:t>
            </a:r>
          </a:p>
        </p:txBody>
      </p:sp>
      <p:sp>
        <p:nvSpPr>
          <p:cNvPr id="3" name="Content Placeholder 2"/>
          <p:cNvSpPr>
            <a:spLocks noGrp="1"/>
          </p:cNvSpPr>
          <p:nvPr>
            <p:ph idx="1"/>
          </p:nvPr>
        </p:nvSpPr>
        <p:spPr/>
        <p:txBody>
          <a:bodyPr>
            <a:normAutofit/>
          </a:bodyPr>
          <a:lstStyle/>
          <a:p>
            <a:pPr marL="0" indent="0">
              <a:buNone/>
            </a:pPr>
            <a:r>
              <a:rPr lang="en-US" sz="2600" b="1" dirty="0">
                <a:latin typeface="Courier"/>
                <a:cs typeface="Courier"/>
              </a:rPr>
              <a:t>// Test if n is prime</a:t>
            </a:r>
          </a:p>
          <a:p>
            <a:pPr marL="0" indent="0">
              <a:buNone/>
            </a:pPr>
            <a:r>
              <a:rPr lang="en-US" sz="2600" b="1" dirty="0" err="1">
                <a:latin typeface="Courier"/>
                <a:cs typeface="Courier"/>
              </a:rPr>
              <a:t>boolean</a:t>
            </a:r>
            <a:r>
              <a:rPr lang="en-US" sz="2600" b="1" dirty="0">
                <a:latin typeface="Courier"/>
                <a:cs typeface="Courier"/>
              </a:rPr>
              <a:t> </a:t>
            </a:r>
            <a:r>
              <a:rPr lang="en-US" sz="2600" b="1" dirty="0" err="1">
                <a:latin typeface="Courier"/>
                <a:cs typeface="Courier"/>
              </a:rPr>
              <a:t>isPrime</a:t>
            </a:r>
            <a:r>
              <a:rPr lang="en-US" sz="2600" b="1" dirty="0">
                <a:latin typeface="Courier"/>
                <a:cs typeface="Courier"/>
              </a:rPr>
              <a:t>(</a:t>
            </a:r>
            <a:r>
              <a:rPr lang="en-US" sz="2600" b="1" dirty="0" err="1">
                <a:latin typeface="Courier"/>
                <a:cs typeface="Courier"/>
              </a:rPr>
              <a:t>int</a:t>
            </a:r>
            <a:r>
              <a:rPr lang="en-US" sz="2600" b="1" dirty="0">
                <a:latin typeface="Courier"/>
                <a:cs typeface="Courier"/>
              </a:rPr>
              <a:t> n) {</a:t>
            </a:r>
          </a:p>
          <a:p>
            <a:pPr marL="0" indent="0">
              <a:buNone/>
            </a:pPr>
            <a:r>
              <a:rPr lang="en-US" sz="2600" b="1" dirty="0">
                <a:latin typeface="Courier"/>
                <a:cs typeface="Courier"/>
              </a:rPr>
              <a:t> </a:t>
            </a:r>
            <a:r>
              <a:rPr lang="en-US" sz="2600" b="1" dirty="0">
                <a:solidFill>
                  <a:srgbClr val="FF0000"/>
                </a:solidFill>
                <a:latin typeface="Courier"/>
                <a:cs typeface="Courier"/>
              </a:rPr>
              <a:t>double temp = </a:t>
            </a:r>
            <a:r>
              <a:rPr lang="en-US" sz="2600" b="1" dirty="0" err="1">
                <a:solidFill>
                  <a:srgbClr val="FF0000"/>
                </a:solidFill>
                <a:latin typeface="Courier"/>
                <a:cs typeface="Courier"/>
              </a:rPr>
              <a:t>sqrt</a:t>
            </a:r>
            <a:r>
              <a:rPr lang="en-US" sz="2600" b="1" dirty="0">
                <a:solidFill>
                  <a:srgbClr val="FF0000"/>
                </a:solidFill>
                <a:latin typeface="Courier"/>
                <a:cs typeface="Courier"/>
              </a:rPr>
              <a:t>(n);</a:t>
            </a:r>
          </a:p>
          <a:p>
            <a:pPr marL="0" indent="0">
              <a:buNone/>
            </a:pPr>
            <a:r>
              <a:rPr lang="en-US" sz="2600" b="1" dirty="0">
                <a:latin typeface="Courier"/>
                <a:cs typeface="Courier"/>
              </a:rPr>
              <a:t> for (</a:t>
            </a:r>
            <a:r>
              <a:rPr lang="en-US" sz="2600" b="1" dirty="0" err="1">
                <a:latin typeface="Courier"/>
                <a:cs typeface="Courier"/>
              </a:rPr>
              <a:t>int</a:t>
            </a:r>
            <a:r>
              <a:rPr lang="en-US" sz="2600" b="1" dirty="0">
                <a:latin typeface="Courier"/>
                <a:cs typeface="Courier"/>
              </a:rPr>
              <a:t> x = 2; x &lt; </a:t>
            </a:r>
            <a:r>
              <a:rPr lang="en-US" sz="2600" b="1" dirty="0">
                <a:solidFill>
                  <a:srgbClr val="FF0000"/>
                </a:solidFill>
                <a:latin typeface="Courier"/>
                <a:cs typeface="Courier"/>
              </a:rPr>
              <a:t>temp</a:t>
            </a:r>
            <a:r>
              <a:rPr lang="en-US" sz="2600" b="1" dirty="0">
                <a:latin typeface="Courier"/>
                <a:cs typeface="Courier"/>
              </a:rPr>
              <a:t>; x++) {</a:t>
            </a:r>
          </a:p>
          <a:p>
            <a:pPr marL="0" indent="0">
              <a:buNone/>
            </a:pPr>
            <a:r>
              <a:rPr lang="en-US" sz="2600" b="1" dirty="0">
                <a:latin typeface="Courier"/>
                <a:cs typeface="Courier"/>
              </a:rPr>
              <a:t>   if (n % x == 0) return false;</a:t>
            </a:r>
          </a:p>
          <a:p>
            <a:pPr marL="0" indent="0">
              <a:buNone/>
            </a:pPr>
            <a:r>
              <a:rPr lang="en-US" sz="2600" b="1" dirty="0">
                <a:latin typeface="Courier"/>
                <a:cs typeface="Courier"/>
              </a:rPr>
              <a:t> }</a:t>
            </a:r>
          </a:p>
          <a:p>
            <a:pPr marL="0" indent="0">
              <a:buNone/>
            </a:pPr>
            <a:r>
              <a:rPr lang="en-US" sz="2600" b="1" dirty="0">
                <a:latin typeface="Courier"/>
                <a:cs typeface="Courier"/>
              </a:rPr>
              <a:t> return true;</a:t>
            </a:r>
          </a:p>
          <a:p>
            <a:pPr marL="0" indent="0">
              <a:buNone/>
            </a:pPr>
            <a:r>
              <a:rPr lang="en-US" sz="2600" b="1" dirty="0">
                <a:latin typeface="Courier"/>
                <a:cs typeface="Courier"/>
              </a:rPr>
              <a:t>}</a:t>
            </a:r>
          </a:p>
        </p:txBody>
      </p:sp>
    </p:spTree>
    <p:extLst>
      <p:ext uri="{BB962C8B-B14F-4D97-AF65-F5344CB8AC3E}">
        <p14:creationId xmlns:p14="http://schemas.microsoft.com/office/powerpoint/2010/main" val="392093483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code optimizations</a:t>
            </a:r>
          </a:p>
        </p:txBody>
      </p:sp>
      <p:sp>
        <p:nvSpPr>
          <p:cNvPr id="3" name="Content Placeholder 2"/>
          <p:cNvSpPr>
            <a:spLocks noGrp="1"/>
          </p:cNvSpPr>
          <p:nvPr>
            <p:ph idx="1"/>
          </p:nvPr>
        </p:nvSpPr>
        <p:spPr>
          <a:xfrm>
            <a:off x="457200" y="1600200"/>
            <a:ext cx="8515672" cy="4525963"/>
          </a:xfrm>
        </p:spPr>
        <p:txBody>
          <a:bodyPr/>
          <a:lstStyle/>
          <a:p>
            <a:r>
              <a:rPr lang="en-US" dirty="0"/>
              <a:t>Replacing constant expressions with their evaluations.</a:t>
            </a:r>
          </a:p>
          <a:p>
            <a:r>
              <a:rPr lang="en-US" dirty="0"/>
              <a:t>Ex: Game that displays an 8 by 8 grid.  Each cell will be 50 pixels by 50 pixels on the screen.</a:t>
            </a:r>
          </a:p>
          <a:p>
            <a:pPr lvl="1"/>
            <a:r>
              <a:rPr lang="en-US" dirty="0" err="1">
                <a:latin typeface="Consolas" charset="0"/>
                <a:ea typeface="Consolas" charset="0"/>
                <a:cs typeface="Consolas" charset="0"/>
              </a:rPr>
              <a:t>int</a:t>
            </a:r>
            <a:r>
              <a:rPr lang="en-US" dirty="0">
                <a:latin typeface="Consolas" charset="0"/>
                <a:ea typeface="Consolas" charset="0"/>
                <a:cs typeface="Consolas" charset="0"/>
              </a:rPr>
              <a:t> CELL_WIDTH = 50;</a:t>
            </a:r>
          </a:p>
          <a:p>
            <a:pPr lvl="1"/>
            <a:r>
              <a:rPr lang="en-US" dirty="0" err="1">
                <a:latin typeface="Consolas" charset="0"/>
                <a:ea typeface="Consolas" charset="0"/>
                <a:cs typeface="Consolas" charset="0"/>
              </a:rPr>
              <a:t>int</a:t>
            </a:r>
            <a:r>
              <a:rPr lang="en-US" dirty="0">
                <a:latin typeface="Consolas" charset="0"/>
                <a:ea typeface="Consolas" charset="0"/>
                <a:cs typeface="Consolas" charset="0"/>
              </a:rPr>
              <a:t> BOARD_WIDTH = 8 * CELL_WIDTH;</a:t>
            </a:r>
          </a:p>
        </p:txBody>
      </p:sp>
    </p:spTree>
    <p:extLst>
      <p:ext uri="{BB962C8B-B14F-4D97-AF65-F5344CB8AC3E}">
        <p14:creationId xmlns:p14="http://schemas.microsoft.com/office/powerpoint/2010/main" val="260111171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code optimizations</a:t>
            </a:r>
          </a:p>
        </p:txBody>
      </p:sp>
      <p:sp>
        <p:nvSpPr>
          <p:cNvPr id="3" name="Content Placeholder 2"/>
          <p:cNvSpPr>
            <a:spLocks noGrp="1"/>
          </p:cNvSpPr>
          <p:nvPr>
            <p:ph idx="1"/>
          </p:nvPr>
        </p:nvSpPr>
        <p:spPr>
          <a:xfrm>
            <a:off x="457200" y="1600200"/>
            <a:ext cx="8515672" cy="4525963"/>
          </a:xfrm>
        </p:spPr>
        <p:txBody>
          <a:bodyPr/>
          <a:lstStyle/>
          <a:p>
            <a:r>
              <a:rPr lang="en-US" dirty="0"/>
              <a:t>Replacing constant expressions with their evaluations.</a:t>
            </a:r>
          </a:p>
          <a:p>
            <a:r>
              <a:rPr lang="en-US" dirty="0"/>
              <a:t>Ex: Game that displays an 8 by 8 grid.  Each cell will be 50 pixels by 50 pixels on the screen.</a:t>
            </a:r>
          </a:p>
          <a:p>
            <a:pPr lvl="1"/>
            <a:r>
              <a:rPr lang="en-US" dirty="0" err="1">
                <a:latin typeface="Consolas" charset="0"/>
                <a:ea typeface="Consolas" charset="0"/>
                <a:cs typeface="Consolas" charset="0"/>
              </a:rPr>
              <a:t>int</a:t>
            </a:r>
            <a:r>
              <a:rPr lang="en-US" dirty="0">
                <a:latin typeface="Consolas" charset="0"/>
                <a:ea typeface="Consolas" charset="0"/>
                <a:cs typeface="Consolas" charset="0"/>
              </a:rPr>
              <a:t> CELL_WIDTH = 50;</a:t>
            </a:r>
          </a:p>
          <a:p>
            <a:pPr lvl="1"/>
            <a:r>
              <a:rPr lang="en-US" dirty="0" err="1">
                <a:solidFill>
                  <a:srgbClr val="FF0000"/>
                </a:solidFill>
                <a:latin typeface="Consolas" charset="0"/>
                <a:ea typeface="Consolas" charset="0"/>
                <a:cs typeface="Consolas" charset="0"/>
              </a:rPr>
              <a:t>int</a:t>
            </a:r>
            <a:r>
              <a:rPr lang="en-US" dirty="0">
                <a:solidFill>
                  <a:srgbClr val="FF0000"/>
                </a:solidFill>
                <a:latin typeface="Consolas" charset="0"/>
                <a:ea typeface="Consolas" charset="0"/>
                <a:cs typeface="Consolas" charset="0"/>
              </a:rPr>
              <a:t> BOARD_WIDTH = 400;</a:t>
            </a:r>
          </a:p>
          <a:p>
            <a:r>
              <a:rPr lang="en-US" dirty="0"/>
              <a:t>References to these variables would probably replaced with constants as well.</a:t>
            </a:r>
          </a:p>
        </p:txBody>
      </p:sp>
    </p:spTree>
    <p:extLst>
      <p:ext uri="{BB962C8B-B14F-4D97-AF65-F5344CB8AC3E}">
        <p14:creationId xmlns:p14="http://schemas.microsoft.com/office/powerpoint/2010/main" val="206569322"/>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code optimizations</a:t>
            </a:r>
          </a:p>
        </p:txBody>
      </p:sp>
      <p:sp>
        <p:nvSpPr>
          <p:cNvPr id="3" name="Content Placeholder 2"/>
          <p:cNvSpPr>
            <a:spLocks noGrp="1"/>
          </p:cNvSpPr>
          <p:nvPr>
            <p:ph idx="1"/>
          </p:nvPr>
        </p:nvSpPr>
        <p:spPr>
          <a:xfrm>
            <a:off x="457200" y="1600200"/>
            <a:ext cx="8686800" cy="4525963"/>
          </a:xfrm>
        </p:spPr>
        <p:txBody>
          <a:bodyPr/>
          <a:lstStyle/>
          <a:p>
            <a:r>
              <a:rPr lang="en-US" dirty="0"/>
              <a:t>Reordering code to improve cache performance.</a:t>
            </a:r>
          </a:p>
          <a:p>
            <a:pPr marL="0" indent="0">
              <a:buNone/>
            </a:pPr>
            <a:r>
              <a:rPr lang="en-US" sz="2600" b="1" dirty="0">
                <a:latin typeface="Courier"/>
                <a:cs typeface="Courier"/>
              </a:rPr>
              <a:t>for (</a:t>
            </a:r>
            <a:r>
              <a:rPr lang="en-US" sz="2600" b="1" dirty="0" err="1">
                <a:latin typeface="Courier"/>
                <a:cs typeface="Courier"/>
              </a:rPr>
              <a:t>int</a:t>
            </a:r>
            <a:r>
              <a:rPr lang="en-US" sz="2600" b="1" dirty="0">
                <a:latin typeface="Courier"/>
                <a:cs typeface="Courier"/>
              </a:rPr>
              <a:t> x = 0; x &lt; HUGE_NUMBER; x++) {</a:t>
            </a:r>
            <a:br>
              <a:rPr lang="en-US" sz="2600" b="1" dirty="0">
                <a:latin typeface="Courier"/>
                <a:cs typeface="Courier"/>
              </a:rPr>
            </a:br>
            <a:r>
              <a:rPr lang="en-US" sz="2600" b="1" dirty="0">
                <a:latin typeface="Courier"/>
                <a:cs typeface="Courier"/>
              </a:rPr>
              <a:t>  </a:t>
            </a:r>
            <a:r>
              <a:rPr lang="en-US" sz="2600" b="1" dirty="0" err="1">
                <a:latin typeface="Courier"/>
                <a:cs typeface="Courier"/>
              </a:rPr>
              <a:t>huge_array</a:t>
            </a:r>
            <a:r>
              <a:rPr lang="en-US" sz="2600" b="1" dirty="0">
                <a:latin typeface="Courier"/>
                <a:cs typeface="Courier"/>
              </a:rPr>
              <a:t>[x] = f(x)</a:t>
            </a:r>
          </a:p>
          <a:p>
            <a:pPr marL="0" indent="0">
              <a:buNone/>
            </a:pPr>
            <a:r>
              <a:rPr lang="en-US" sz="2600" b="1" dirty="0">
                <a:latin typeface="Courier"/>
                <a:cs typeface="Courier"/>
              </a:rPr>
              <a:t>  </a:t>
            </a:r>
            <a:r>
              <a:rPr lang="en-US" sz="2600" b="1" dirty="0" err="1">
                <a:latin typeface="Courier"/>
                <a:cs typeface="Courier"/>
              </a:rPr>
              <a:t>another_huge_array</a:t>
            </a:r>
            <a:r>
              <a:rPr lang="en-US" sz="2600" b="1" dirty="0">
                <a:latin typeface="Courier"/>
                <a:cs typeface="Courier"/>
              </a:rPr>
              <a:t>[x] = g(x)</a:t>
            </a:r>
          </a:p>
          <a:p>
            <a:pPr marL="0" indent="0">
              <a:buNone/>
            </a:pPr>
            <a:r>
              <a:rPr lang="en-US" sz="2600" b="1" dirty="0">
                <a:latin typeface="Courier"/>
                <a:cs typeface="Courier"/>
              </a:rPr>
              <a:t>}</a:t>
            </a:r>
          </a:p>
          <a:p>
            <a:endParaRPr lang="en-US" sz="2600" dirty="0">
              <a:latin typeface="Courier"/>
              <a:cs typeface="Courier"/>
            </a:endParaRPr>
          </a:p>
        </p:txBody>
      </p:sp>
    </p:spTree>
    <p:extLst>
      <p:ext uri="{BB962C8B-B14F-4D97-AF65-F5344CB8AC3E}">
        <p14:creationId xmlns:p14="http://schemas.microsoft.com/office/powerpoint/2010/main" val="353080364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code optimizations</a:t>
            </a:r>
          </a:p>
        </p:txBody>
      </p:sp>
      <p:sp>
        <p:nvSpPr>
          <p:cNvPr id="3" name="Content Placeholder 2"/>
          <p:cNvSpPr>
            <a:spLocks noGrp="1"/>
          </p:cNvSpPr>
          <p:nvPr>
            <p:ph idx="1"/>
          </p:nvPr>
        </p:nvSpPr>
        <p:spPr>
          <a:xfrm>
            <a:off x="457200" y="1600200"/>
            <a:ext cx="8686800" cy="4525963"/>
          </a:xfrm>
        </p:spPr>
        <p:txBody>
          <a:bodyPr/>
          <a:lstStyle/>
          <a:p>
            <a:r>
              <a:rPr lang="en-US" dirty="0"/>
              <a:t>Reordering code to improve cache performance.</a:t>
            </a:r>
          </a:p>
          <a:p>
            <a:pPr marL="0" indent="0">
              <a:buNone/>
            </a:pPr>
            <a:r>
              <a:rPr lang="en-US" sz="2600" b="1" dirty="0">
                <a:latin typeface="Courier"/>
                <a:cs typeface="Courier"/>
              </a:rPr>
              <a:t>for (</a:t>
            </a:r>
            <a:r>
              <a:rPr lang="en-US" sz="2600" b="1" dirty="0" err="1">
                <a:latin typeface="Courier"/>
                <a:cs typeface="Courier"/>
              </a:rPr>
              <a:t>int</a:t>
            </a:r>
            <a:r>
              <a:rPr lang="en-US" sz="2600" b="1" dirty="0">
                <a:latin typeface="Courier"/>
                <a:cs typeface="Courier"/>
              </a:rPr>
              <a:t> x = 0; x &lt; HUGE_NUMBER; x++) {</a:t>
            </a:r>
            <a:br>
              <a:rPr lang="en-US" sz="2600" b="1" dirty="0">
                <a:latin typeface="Courier"/>
                <a:cs typeface="Courier"/>
              </a:rPr>
            </a:br>
            <a:r>
              <a:rPr lang="en-US" sz="2600" b="1" dirty="0">
                <a:latin typeface="Courier"/>
                <a:cs typeface="Courier"/>
              </a:rPr>
              <a:t>  </a:t>
            </a:r>
            <a:r>
              <a:rPr lang="en-US" sz="2600" b="1" dirty="0" err="1">
                <a:latin typeface="Courier"/>
                <a:cs typeface="Courier"/>
              </a:rPr>
              <a:t>huge_array</a:t>
            </a:r>
            <a:r>
              <a:rPr lang="en-US" sz="2600" b="1" dirty="0">
                <a:latin typeface="Courier"/>
                <a:cs typeface="Courier"/>
              </a:rPr>
              <a:t>[x] = f(x)</a:t>
            </a:r>
          </a:p>
          <a:p>
            <a:pPr marL="0" indent="0">
              <a:buNone/>
            </a:pPr>
            <a:r>
              <a:rPr lang="en-US" sz="2600" b="1" dirty="0">
                <a:latin typeface="Courier"/>
                <a:cs typeface="Courier"/>
              </a:rPr>
              <a:t>}</a:t>
            </a:r>
          </a:p>
          <a:p>
            <a:pPr marL="0" indent="0">
              <a:buNone/>
            </a:pPr>
            <a:r>
              <a:rPr lang="en-US" sz="2600" b="1" dirty="0">
                <a:solidFill>
                  <a:srgbClr val="FF0000"/>
                </a:solidFill>
                <a:latin typeface="Courier"/>
                <a:cs typeface="Courier"/>
              </a:rPr>
              <a:t>for (</a:t>
            </a:r>
            <a:r>
              <a:rPr lang="en-US" sz="2600" b="1" dirty="0" err="1">
                <a:solidFill>
                  <a:srgbClr val="FF0000"/>
                </a:solidFill>
                <a:latin typeface="Courier"/>
                <a:cs typeface="Courier"/>
              </a:rPr>
              <a:t>int</a:t>
            </a:r>
            <a:r>
              <a:rPr lang="en-US" sz="2600" b="1" dirty="0">
                <a:solidFill>
                  <a:srgbClr val="FF0000"/>
                </a:solidFill>
                <a:latin typeface="Courier"/>
                <a:cs typeface="Courier"/>
              </a:rPr>
              <a:t> x = 0; x &lt; HUGE_NUMBER; x++) {</a:t>
            </a:r>
            <a:br>
              <a:rPr lang="en-US" sz="2600" b="1" dirty="0">
                <a:solidFill>
                  <a:srgbClr val="FF0000"/>
                </a:solidFill>
                <a:latin typeface="Courier"/>
                <a:cs typeface="Courier"/>
              </a:rPr>
            </a:br>
            <a:r>
              <a:rPr lang="en-US" sz="2600" b="1" dirty="0">
                <a:solidFill>
                  <a:srgbClr val="FF0000"/>
                </a:solidFill>
                <a:latin typeface="Courier"/>
                <a:cs typeface="Courier"/>
              </a:rPr>
              <a:t>  </a:t>
            </a:r>
            <a:r>
              <a:rPr lang="en-US" sz="2600" b="1" dirty="0" err="1">
                <a:solidFill>
                  <a:srgbClr val="FF0000"/>
                </a:solidFill>
                <a:latin typeface="Courier"/>
                <a:cs typeface="Courier"/>
              </a:rPr>
              <a:t>another_huge_array</a:t>
            </a:r>
            <a:r>
              <a:rPr lang="en-US" sz="2600" b="1" dirty="0">
                <a:solidFill>
                  <a:srgbClr val="FF0000"/>
                </a:solidFill>
                <a:latin typeface="Courier"/>
                <a:cs typeface="Courier"/>
              </a:rPr>
              <a:t>[x] = g(x)</a:t>
            </a:r>
          </a:p>
          <a:p>
            <a:pPr marL="0" indent="0">
              <a:buNone/>
            </a:pPr>
            <a:r>
              <a:rPr lang="en-US" sz="2600" b="1" dirty="0">
                <a:solidFill>
                  <a:srgbClr val="FF0000"/>
                </a:solidFill>
                <a:latin typeface="Courier"/>
                <a:cs typeface="Courier"/>
              </a:rPr>
              <a:t>}</a:t>
            </a:r>
          </a:p>
          <a:p>
            <a:endParaRPr lang="en-US" sz="2600" dirty="0">
              <a:latin typeface="Courier"/>
              <a:cs typeface="Courier"/>
            </a:endParaRPr>
          </a:p>
        </p:txBody>
      </p:sp>
    </p:spTree>
    <p:extLst>
      <p:ext uri="{BB962C8B-B14F-4D97-AF65-F5344CB8AC3E}">
        <p14:creationId xmlns:p14="http://schemas.microsoft.com/office/powerpoint/2010/main" val="305865316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code optimizations</a:t>
            </a:r>
          </a:p>
        </p:txBody>
      </p:sp>
      <p:sp>
        <p:nvSpPr>
          <p:cNvPr id="3" name="Content Placeholder 2"/>
          <p:cNvSpPr>
            <a:spLocks noGrp="1"/>
          </p:cNvSpPr>
          <p:nvPr>
            <p:ph idx="1"/>
          </p:nvPr>
        </p:nvSpPr>
        <p:spPr/>
        <p:txBody>
          <a:bodyPr/>
          <a:lstStyle/>
          <a:p>
            <a:r>
              <a:rPr lang="en-US" dirty="0"/>
              <a:t>Loops: unrolling, combining/distribution, change nesting</a:t>
            </a:r>
          </a:p>
          <a:p>
            <a:r>
              <a:rPr lang="en-US" dirty="0"/>
              <a:t>Finding common </a:t>
            </a:r>
            <a:r>
              <a:rPr lang="en-US" dirty="0" err="1"/>
              <a:t>subexpressions</a:t>
            </a:r>
            <a:r>
              <a:rPr lang="en-US" dirty="0"/>
              <a:t> and replacing with a reference to a temporary variable.</a:t>
            </a:r>
          </a:p>
          <a:p>
            <a:pPr lvl="1"/>
            <a:r>
              <a:rPr lang="en-US" dirty="0">
                <a:latin typeface="Consolas" charset="0"/>
                <a:ea typeface="Consolas" charset="0"/>
                <a:cs typeface="Consolas" charset="0"/>
              </a:rPr>
              <a:t>(a + b)/4 + (a + b)/3</a:t>
            </a:r>
          </a:p>
          <a:p>
            <a:r>
              <a:rPr lang="en-US" dirty="0"/>
              <a:t>Recursion: replace with iteration if possible.</a:t>
            </a:r>
          </a:p>
          <a:p>
            <a:pPr lvl="1"/>
            <a:r>
              <a:rPr lang="en-US" dirty="0"/>
              <a:t>That's what tail-recursion optimization does!</a:t>
            </a:r>
          </a:p>
          <a:p>
            <a:endParaRPr lang="en-US" dirty="0"/>
          </a:p>
        </p:txBody>
      </p:sp>
    </p:spTree>
    <p:extLst>
      <p:ext uri="{BB962C8B-B14F-4D97-AF65-F5344CB8AC3E}">
        <p14:creationId xmlns:p14="http://schemas.microsoft.com/office/powerpoint/2010/main" val="3403194845"/>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a:t>Why don't interpreters do these optimizations?</a:t>
            </a:r>
          </a:p>
          <a:p>
            <a:endParaRPr lang="en-US" dirty="0"/>
          </a:p>
          <a:p>
            <a:r>
              <a:rPr lang="en-US" dirty="0"/>
              <a:t>Usually, there's not enough time.</a:t>
            </a:r>
          </a:p>
          <a:p>
            <a:pPr lvl="1"/>
            <a:r>
              <a:rPr lang="en-US" dirty="0"/>
              <a:t>We need the code to run </a:t>
            </a:r>
            <a:r>
              <a:rPr lang="en-US" b="1" i="1" dirty="0"/>
              <a:t>NOW</a:t>
            </a:r>
            <a:r>
              <a:rPr lang="en-US" dirty="0"/>
              <a:t>!</a:t>
            </a:r>
          </a:p>
          <a:p>
            <a:pPr lvl="1"/>
            <a:r>
              <a:rPr lang="en-US" dirty="0"/>
              <a:t>Sometimes, can optimize a little (e.g., tail-recursion).</a:t>
            </a:r>
          </a:p>
        </p:txBody>
      </p:sp>
    </p:spTree>
    <p:extLst>
      <p:ext uri="{BB962C8B-B14F-4D97-AF65-F5344CB8AC3E}">
        <p14:creationId xmlns:p14="http://schemas.microsoft.com/office/powerpoint/2010/main" val="480854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Java</a:t>
            </a:r>
          </a:p>
        </p:txBody>
      </p:sp>
      <p:sp>
        <p:nvSpPr>
          <p:cNvPr id="3" name="Content Placeholder 2"/>
          <p:cNvSpPr>
            <a:spLocks noGrp="1"/>
          </p:cNvSpPr>
          <p:nvPr>
            <p:ph idx="1"/>
          </p:nvPr>
        </p:nvSpPr>
        <p:spPr/>
        <p:txBody>
          <a:bodyPr>
            <a:normAutofit fontScale="92500"/>
          </a:bodyPr>
          <a:lstStyle/>
          <a:p>
            <a:r>
              <a:rPr lang="en-US" dirty="0"/>
              <a:t>Java programs are compiled to an "intermediate representation" called </a:t>
            </a:r>
            <a:r>
              <a:rPr lang="en-US" b="1" i="1" dirty="0" err="1"/>
              <a:t>bytecode</a:t>
            </a:r>
            <a:r>
              <a:rPr lang="en-US" dirty="0"/>
              <a:t>.</a:t>
            </a:r>
          </a:p>
          <a:p>
            <a:pPr lvl="1"/>
            <a:r>
              <a:rPr lang="en-US" dirty="0"/>
              <a:t>Think of </a:t>
            </a:r>
            <a:r>
              <a:rPr lang="en-US" dirty="0" err="1"/>
              <a:t>bytecode</a:t>
            </a:r>
            <a:r>
              <a:rPr lang="en-US" dirty="0"/>
              <a:t> as an instruction set for the JVM.</a:t>
            </a:r>
          </a:p>
          <a:p>
            <a:r>
              <a:rPr lang="en-US" dirty="0" err="1"/>
              <a:t>Bytecode</a:t>
            </a:r>
            <a:r>
              <a:rPr lang="en-US" dirty="0"/>
              <a:t> is then interpreted by a (software) interpreter in machine-code.</a:t>
            </a:r>
          </a:p>
          <a:p>
            <a:r>
              <a:rPr lang="en-US" dirty="0"/>
              <a:t>Complication: Bytecode interpreter can compile frequently-used functions to machine code if it desires (</a:t>
            </a:r>
            <a:r>
              <a:rPr lang="en-US" i="1" dirty="0"/>
              <a:t>just-in-time compilation</a:t>
            </a:r>
            <a:r>
              <a:rPr lang="en-US" dirty="0"/>
              <a:t>).</a:t>
            </a:r>
          </a:p>
          <a:p>
            <a:r>
              <a:rPr lang="en-US" dirty="0"/>
              <a:t>CPU itself is an interpreter for machine code.</a:t>
            </a:r>
          </a:p>
        </p:txBody>
      </p:sp>
    </p:spTree>
    <p:extLst>
      <p:ext uri="{BB962C8B-B14F-4D97-AF65-F5344CB8AC3E}">
        <p14:creationId xmlns:p14="http://schemas.microsoft.com/office/powerpoint/2010/main" val="1161117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generation</a:t>
            </a:r>
          </a:p>
        </p:txBody>
      </p:sp>
      <p:sp>
        <p:nvSpPr>
          <p:cNvPr id="3" name="Content Placeholder 2"/>
          <p:cNvSpPr>
            <a:spLocks noGrp="1"/>
          </p:cNvSpPr>
          <p:nvPr>
            <p:ph idx="1"/>
          </p:nvPr>
        </p:nvSpPr>
        <p:spPr/>
        <p:txBody>
          <a:bodyPr>
            <a:normAutofit lnSpcReduction="10000"/>
          </a:bodyPr>
          <a:lstStyle/>
          <a:p>
            <a:r>
              <a:rPr lang="en-US" dirty="0"/>
              <a:t>Last phase of compilation.</a:t>
            </a:r>
          </a:p>
          <a:p>
            <a:r>
              <a:rPr lang="en-US" dirty="0"/>
              <a:t>Choose what operations to use in the output language and what order to put them in </a:t>
            </a:r>
            <a:r>
              <a:rPr lang="en-US" i="1" dirty="0"/>
              <a:t>(instruction selection, instruction scheduling).</a:t>
            </a:r>
          </a:p>
          <a:p>
            <a:r>
              <a:rPr lang="en-US" dirty="0"/>
              <a:t>If output in a low-level language:</a:t>
            </a:r>
          </a:p>
          <a:p>
            <a:pPr lvl="1"/>
            <a:r>
              <a:rPr lang="en-US" dirty="0"/>
              <a:t>Pick what variables are stored in which registers (register allocation).</a:t>
            </a:r>
          </a:p>
          <a:p>
            <a:pPr lvl="1"/>
            <a:r>
              <a:rPr lang="en-US" dirty="0"/>
              <a:t>Include debugging code?  (store "true" function/variable names and line numbers?)</a:t>
            </a:r>
          </a:p>
          <a:p>
            <a:pPr lvl="1"/>
            <a:endParaRPr lang="en-US" dirty="0"/>
          </a:p>
          <a:p>
            <a:pPr lvl="1"/>
            <a:endParaRPr lang="en-US" dirty="0"/>
          </a:p>
        </p:txBody>
      </p:sp>
    </p:spTree>
    <p:extLst>
      <p:ext uri="{BB962C8B-B14F-4D97-AF65-F5344CB8AC3E}">
        <p14:creationId xmlns:p14="http://schemas.microsoft.com/office/powerpoint/2010/main" val="2937029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Java</a:t>
            </a:r>
          </a:p>
        </p:txBody>
      </p:sp>
      <p:sp>
        <p:nvSpPr>
          <p:cNvPr id="3" name="Content Placeholder 2"/>
          <p:cNvSpPr>
            <a:spLocks noGrp="1"/>
          </p:cNvSpPr>
          <p:nvPr>
            <p:ph idx="1"/>
          </p:nvPr>
        </p:nvSpPr>
        <p:spPr/>
        <p:txBody>
          <a:bodyPr>
            <a:normAutofit/>
          </a:bodyPr>
          <a:lstStyle/>
          <a:p>
            <a:r>
              <a:rPr lang="en-US" dirty="0"/>
              <a:t>Uses both interpretation and compilation!</a:t>
            </a:r>
          </a:p>
          <a:p>
            <a:r>
              <a:rPr lang="en-US" dirty="0"/>
              <a:t>Step 1: Compile Java source to </a:t>
            </a:r>
            <a:r>
              <a:rPr lang="en-US" dirty="0" err="1"/>
              <a:t>bytecode</a:t>
            </a:r>
            <a:r>
              <a:rPr lang="en-US" dirty="0"/>
              <a:t>.</a:t>
            </a:r>
          </a:p>
          <a:p>
            <a:pPr lvl="1"/>
            <a:r>
              <a:rPr lang="en-US" dirty="0" err="1"/>
              <a:t>Bytecode</a:t>
            </a:r>
            <a:r>
              <a:rPr lang="en-US" dirty="0"/>
              <a:t> is "machine code" for a made-up computer, the Java Virtual Machine (JVM).</a:t>
            </a:r>
          </a:p>
          <a:p>
            <a:r>
              <a:rPr lang="en-US" dirty="0"/>
              <a:t>Step 2: An interpreter interprets the </a:t>
            </a:r>
            <a:r>
              <a:rPr lang="en-US" dirty="0" err="1"/>
              <a:t>bytecode</a:t>
            </a:r>
            <a:r>
              <a:rPr lang="en-US" dirty="0"/>
              <a:t>.</a:t>
            </a:r>
          </a:p>
          <a:p>
            <a:endParaRPr lang="en-US" dirty="0"/>
          </a:p>
          <a:p>
            <a:r>
              <a:rPr lang="en-US" dirty="0"/>
              <a:t>Historically, the </a:t>
            </a:r>
            <a:r>
              <a:rPr lang="en-US" dirty="0" err="1"/>
              <a:t>bytecode</a:t>
            </a:r>
            <a:r>
              <a:rPr lang="en-US" dirty="0"/>
              <a:t> interpreter made Java code execute very slowly (1990s).</a:t>
            </a:r>
          </a:p>
        </p:txBody>
      </p:sp>
    </p:spTree>
    <p:extLst>
      <p:ext uri="{BB962C8B-B14F-4D97-AF65-F5344CB8AC3E}">
        <p14:creationId xmlns:p14="http://schemas.microsoft.com/office/powerpoint/2010/main" val="397288747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Just-in-time compilation</a:t>
            </a:r>
          </a:p>
        </p:txBody>
      </p:sp>
      <p:sp>
        <p:nvSpPr>
          <p:cNvPr id="3" name="Content Placeholder 2"/>
          <p:cNvSpPr>
            <a:spLocks noGrp="1"/>
          </p:cNvSpPr>
          <p:nvPr>
            <p:ph idx="1"/>
          </p:nvPr>
        </p:nvSpPr>
        <p:spPr/>
        <p:txBody>
          <a:bodyPr/>
          <a:lstStyle/>
          <a:p>
            <a:r>
              <a:rPr lang="en-US" dirty="0" err="1"/>
              <a:t>Bytecode</a:t>
            </a:r>
            <a:r>
              <a:rPr lang="en-US" dirty="0"/>
              <a:t> interpreters historically would translate each </a:t>
            </a:r>
            <a:r>
              <a:rPr lang="en-US" dirty="0" err="1"/>
              <a:t>bytecode</a:t>
            </a:r>
            <a:r>
              <a:rPr lang="en-US" dirty="0"/>
              <a:t> command into machine code and immediately execute it.</a:t>
            </a:r>
          </a:p>
          <a:p>
            <a:r>
              <a:rPr lang="en-US" dirty="0"/>
              <a:t>A just-in-time compiler has two optimizations:</a:t>
            </a:r>
          </a:p>
          <a:p>
            <a:pPr lvl="1"/>
            <a:r>
              <a:rPr lang="en-US" dirty="0"/>
              <a:t>Caches </a:t>
            </a:r>
            <a:r>
              <a:rPr lang="en-US" dirty="0" err="1"/>
              <a:t>bytecode</a:t>
            </a:r>
            <a:r>
              <a:rPr lang="en-US" dirty="0"/>
              <a:t> -&gt; machine code translations so it can re-use them later.</a:t>
            </a:r>
          </a:p>
          <a:p>
            <a:pPr lvl="1"/>
            <a:r>
              <a:rPr lang="en-US" dirty="0"/>
              <a:t>Dynamically compiles sections of </a:t>
            </a:r>
            <a:r>
              <a:rPr lang="en-US" dirty="0" err="1"/>
              <a:t>bytecode</a:t>
            </a:r>
            <a:r>
              <a:rPr lang="en-US" dirty="0"/>
              <a:t> into machine code "when it thinks it should."</a:t>
            </a:r>
          </a:p>
        </p:txBody>
      </p:sp>
    </p:spTree>
    <p:extLst>
      <p:ext uri="{BB962C8B-B14F-4D97-AF65-F5344CB8AC3E}">
        <p14:creationId xmlns:p14="http://schemas.microsoft.com/office/powerpoint/2010/main" val="3791234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JIT: a classic trade-off</a:t>
            </a:r>
          </a:p>
        </p:txBody>
      </p:sp>
      <p:sp>
        <p:nvSpPr>
          <p:cNvPr id="3" name="Content Placeholder 2"/>
          <p:cNvSpPr>
            <a:spLocks noGrp="1"/>
          </p:cNvSpPr>
          <p:nvPr>
            <p:ph idx="1"/>
          </p:nvPr>
        </p:nvSpPr>
        <p:spPr/>
        <p:txBody>
          <a:bodyPr/>
          <a:lstStyle/>
          <a:p>
            <a:r>
              <a:rPr lang="en-US" dirty="0"/>
              <a:t>Startup is slightly slower</a:t>
            </a:r>
          </a:p>
          <a:p>
            <a:pPr lvl="1"/>
            <a:r>
              <a:rPr lang="en-US" dirty="0"/>
              <a:t>Need time to do some initial dynamic compilation.</a:t>
            </a:r>
          </a:p>
          <a:p>
            <a:r>
              <a:rPr lang="en-US" dirty="0"/>
              <a:t>Once the program starts, it runs faster than a regular interpreter.</a:t>
            </a:r>
          </a:p>
          <a:p>
            <a:pPr lvl="1"/>
            <a:r>
              <a:rPr lang="en-US" dirty="0"/>
              <a:t>Because some sections are now compiled.</a:t>
            </a:r>
          </a:p>
        </p:txBody>
      </p:sp>
    </p:spTree>
    <p:extLst>
      <p:ext uri="{BB962C8B-B14F-4D97-AF65-F5344CB8AC3E}">
        <p14:creationId xmlns:p14="http://schemas.microsoft.com/office/powerpoint/2010/main" val="888877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Sermon</a:t>
            </a:r>
          </a:p>
        </p:txBody>
      </p:sp>
      <p:sp>
        <p:nvSpPr>
          <p:cNvPr id="3" name="Content Placeholder 2"/>
          <p:cNvSpPr>
            <a:spLocks noGrp="1"/>
          </p:cNvSpPr>
          <p:nvPr>
            <p:ph idx="1"/>
          </p:nvPr>
        </p:nvSpPr>
        <p:spPr>
          <a:xfrm>
            <a:off x="151854" y="1417638"/>
            <a:ext cx="8876530" cy="4708525"/>
          </a:xfrm>
        </p:spPr>
        <p:txBody>
          <a:bodyPr>
            <a:normAutofit fontScale="85000" lnSpcReduction="10000"/>
          </a:bodyPr>
          <a:lstStyle/>
          <a:p>
            <a:pPr marL="0" indent="0" algn="ctr">
              <a:buNone/>
            </a:pPr>
            <a:r>
              <a:rPr lang="en-US" i="1" dirty="0">
                <a:solidFill>
                  <a:schemeClr val="accent2"/>
                </a:solidFill>
              </a:rPr>
              <a:t>Interpreter vs compiler vs combinations is about a particular language </a:t>
            </a:r>
            <a:r>
              <a:rPr lang="en-US" b="1" i="1" dirty="0">
                <a:solidFill>
                  <a:schemeClr val="accent2"/>
                </a:solidFill>
              </a:rPr>
              <a:t>implementation</a:t>
            </a:r>
            <a:r>
              <a:rPr lang="en-US" i="1" dirty="0">
                <a:solidFill>
                  <a:schemeClr val="accent2"/>
                </a:solidFill>
              </a:rPr>
              <a:t>, not the language </a:t>
            </a:r>
            <a:r>
              <a:rPr lang="en-US" b="1" i="1" dirty="0">
                <a:solidFill>
                  <a:schemeClr val="accent2"/>
                </a:solidFill>
              </a:rPr>
              <a:t>definition.</a:t>
            </a:r>
          </a:p>
          <a:p>
            <a:pPr marL="0" indent="0" algn="ctr">
              <a:buNone/>
            </a:pPr>
            <a:endParaRPr lang="en-US" dirty="0"/>
          </a:p>
          <a:p>
            <a:pPr marL="0" indent="0">
              <a:buNone/>
            </a:pPr>
            <a:r>
              <a:rPr lang="en-US" dirty="0"/>
              <a:t>So there is no such thing as a “compiled language” or an “interpreted language.”</a:t>
            </a:r>
          </a:p>
          <a:p>
            <a:pPr lvl="1"/>
            <a:r>
              <a:rPr lang="en-US" dirty="0"/>
              <a:t>Programs cannot “see” how the implementation works.</a:t>
            </a:r>
          </a:p>
          <a:p>
            <a:pPr marL="0" indent="0">
              <a:buNone/>
            </a:pPr>
            <a:endParaRPr lang="en-US" dirty="0"/>
          </a:p>
          <a:p>
            <a:pPr marL="0" indent="0">
              <a:buNone/>
            </a:pPr>
            <a:r>
              <a:rPr lang="en-US" dirty="0"/>
              <a:t>Unfortunately, you hear these phrases all the time:</a:t>
            </a:r>
          </a:p>
          <a:p>
            <a:pPr lvl="1"/>
            <a:r>
              <a:rPr lang="en-US" dirty="0"/>
              <a:t>“C is faster because it’s compiled and LISP is interpreted.”</a:t>
            </a:r>
          </a:p>
          <a:p>
            <a:pPr lvl="1"/>
            <a:r>
              <a:rPr lang="en-US" dirty="0"/>
              <a:t>I can write a C interpreter or a LISP compiler, regardless of what most implementations happen to do.</a:t>
            </a:r>
          </a:p>
        </p:txBody>
      </p:sp>
    </p:spTree>
    <p:extLst>
      <p:ext uri="{BB962C8B-B14F-4D97-AF65-F5344CB8AC3E}">
        <p14:creationId xmlns:p14="http://schemas.microsoft.com/office/powerpoint/2010/main" val="2830988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21676</TotalTime>
  <Words>4586</Words>
  <Application>Microsoft Macintosh PowerPoint</Application>
  <PresentationFormat>On-screen Show (4:3)</PresentationFormat>
  <Paragraphs>583</Paragraphs>
  <Slides>83</Slides>
  <Notes>9</Notes>
  <HiddenSlides>10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83</vt:i4>
      </vt:variant>
    </vt:vector>
  </HeadingPairs>
  <TitlesOfParts>
    <vt:vector size="90" baseType="lpstr">
      <vt:lpstr>Arial</vt:lpstr>
      <vt:lpstr>Calibri</vt:lpstr>
      <vt:lpstr>Consolas</vt:lpstr>
      <vt:lpstr>Courier</vt:lpstr>
      <vt:lpstr>Courier New</vt:lpstr>
      <vt:lpstr>Times New Roman</vt:lpstr>
      <vt:lpstr>Office Theme</vt:lpstr>
      <vt:lpstr>CS 360  Programming Languages Interpreters</vt:lpstr>
      <vt:lpstr>Implementing PLs</vt:lpstr>
      <vt:lpstr>Ways to implement a language</vt:lpstr>
      <vt:lpstr>First programming language?</vt:lpstr>
      <vt:lpstr>First programming language?</vt:lpstr>
      <vt:lpstr>Interpreters vs compilers</vt:lpstr>
      <vt:lpstr>Reality is more complicated</vt:lpstr>
      <vt:lpstr>Example: Java</vt:lpstr>
      <vt:lpstr>Sermon</vt:lpstr>
      <vt:lpstr>One complication</vt:lpstr>
      <vt:lpstr>eval / apply</vt:lpstr>
      <vt:lpstr>quote</vt:lpstr>
      <vt:lpstr>Further digression: quoting</vt:lpstr>
      <vt:lpstr>Back to implementing a language</vt:lpstr>
      <vt:lpstr>Skipping those steps</vt:lpstr>
      <vt:lpstr>Write (Mini-)Racket in Racket</vt:lpstr>
      <vt:lpstr>Mini-Racket</vt:lpstr>
      <vt:lpstr>Heart of the interpreter</vt:lpstr>
      <vt:lpstr>PowerPoint Presentation</vt:lpstr>
      <vt:lpstr>PowerPoint Presentation</vt:lpstr>
      <vt:lpstr>PowerPoint Presentation</vt:lpstr>
      <vt:lpstr>(add 3 4)</vt:lpstr>
      <vt:lpstr>You try (lab, part 1)</vt:lpstr>
      <vt:lpstr>(add 3 (add 4 5))</vt:lpstr>
      <vt:lpstr>(add 3 (add 4 5))</vt:lpstr>
      <vt:lpstr>You try (lab, part 2)</vt:lpstr>
      <vt:lpstr>Adding Variables</vt:lpstr>
      <vt:lpstr>Implementing variables</vt:lpstr>
      <vt:lpstr>Implementing variables</vt:lpstr>
      <vt:lpstr>Implementing variables</vt:lpstr>
      <vt:lpstr>Getting the value of a variable</vt:lpstr>
      <vt:lpstr>Getting the value of a variable</vt:lpstr>
      <vt:lpstr>Getting the value of a variable</vt:lpstr>
      <vt:lpstr>Defining a variable (lab, part 3)</vt:lpstr>
      <vt:lpstr>Implementing conditionals</vt:lpstr>
      <vt:lpstr>Implementing conditionals (lab, part 4)</vt:lpstr>
      <vt:lpstr>PowerPoint Presentation</vt:lpstr>
      <vt:lpstr>Today</vt:lpstr>
      <vt:lpstr>PowerPoint Presentation</vt:lpstr>
      <vt:lpstr>PowerPoint Presentation</vt:lpstr>
      <vt:lpstr>PowerPoint Presentation</vt:lpstr>
      <vt:lpstr>PowerPoint Presentation</vt:lpstr>
      <vt:lpstr>PowerPoint Presentation</vt:lpstr>
      <vt:lpstr>Implementing closures</vt:lpstr>
      <vt:lpstr>(lambda var expr)</vt:lpstr>
      <vt:lpstr>(lambda var expr)</vt:lpstr>
      <vt:lpstr>PowerPoint Presentation</vt:lpstr>
      <vt:lpstr>Write lambda? and eval-lambda</vt:lpstr>
      <vt:lpstr>PowerPoint Presentation</vt:lpstr>
      <vt:lpstr>Evaluating closures</vt:lpstr>
      <vt:lpstr>Function calls</vt:lpstr>
      <vt:lpstr>PowerPoint Presentation</vt:lpstr>
      <vt:lpstr>Mini-Apply</vt:lpstr>
      <vt:lpstr>Mini-Apply</vt:lpstr>
      <vt:lpstr>Mini-Apply</vt:lpstr>
      <vt:lpstr>Function calls</vt:lpstr>
      <vt:lpstr>You try it</vt:lpstr>
      <vt:lpstr>PowerPoint Presentation</vt:lpstr>
      <vt:lpstr>PowerPoint Presentation</vt:lpstr>
      <vt:lpstr>The arith-exp example</vt:lpstr>
      <vt:lpstr>The interpreter</vt:lpstr>
      <vt:lpstr>“Macros”</vt:lpstr>
      <vt:lpstr>What’s missing</vt:lpstr>
      <vt:lpstr>Magic in higher-order functions</vt:lpstr>
      <vt:lpstr>Function calls</vt:lpstr>
      <vt:lpstr>Is this expensive?</vt:lpstr>
      <vt:lpstr>Free variables examples</vt:lpstr>
      <vt:lpstr>Free variables examples</vt:lpstr>
      <vt:lpstr>Compiling higher-order functions</vt:lpstr>
      <vt:lpstr>Interpreter steps</vt:lpstr>
      <vt:lpstr>Compiler steps</vt:lpstr>
      <vt:lpstr>Code optimization</vt:lpstr>
      <vt:lpstr>Code optimization</vt:lpstr>
      <vt:lpstr>Common code optimizations</vt:lpstr>
      <vt:lpstr>Common code optimizations</vt:lpstr>
      <vt:lpstr>Common code optimizations</vt:lpstr>
      <vt:lpstr>Common code optimizations</vt:lpstr>
      <vt:lpstr>Common code optimizations</vt:lpstr>
      <vt:lpstr>PowerPoint Presentation</vt:lpstr>
      <vt:lpstr>Code generation</vt:lpstr>
      <vt:lpstr>Java</vt:lpstr>
      <vt:lpstr>Just-in-time compilation</vt:lpstr>
      <vt:lpstr>JIT: a classic trade-off</vt:lpstr>
    </vt:vector>
  </TitlesOfParts>
  <Company>University of Massachusetts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Phillip Kirlin</dc:creator>
  <cp:lastModifiedBy>Kirlin_Phillip</cp:lastModifiedBy>
  <cp:revision>75</cp:revision>
  <cp:lastPrinted>2015-12-04T22:10:38Z</cp:lastPrinted>
  <dcterms:created xsi:type="dcterms:W3CDTF">2013-04-15T22:36:14Z</dcterms:created>
  <dcterms:modified xsi:type="dcterms:W3CDTF">2023-03-30T17:24:37Z</dcterms:modified>
</cp:coreProperties>
</file>

<file path=docProps/thumbnail.jpeg>
</file>